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423" r:id="rId3"/>
    <p:sldId id="3277" r:id="rId4"/>
    <p:sldId id="3219" r:id="rId5"/>
    <p:sldId id="3225" r:id="rId6"/>
    <p:sldId id="477" r:id="rId7"/>
    <p:sldId id="3278" r:id="rId8"/>
    <p:sldId id="3279" r:id="rId9"/>
    <p:sldId id="3280" r:id="rId10"/>
    <p:sldId id="3286" r:id="rId11"/>
    <p:sldId id="432" r:id="rId12"/>
    <p:sldId id="3274" r:id="rId13"/>
    <p:sldId id="3284" r:id="rId14"/>
    <p:sldId id="3285" r:id="rId15"/>
    <p:sldId id="3287" r:id="rId16"/>
    <p:sldId id="3288" r:id="rId17"/>
    <p:sldId id="3290" r:id="rId18"/>
    <p:sldId id="3291" r:id="rId19"/>
    <p:sldId id="3292" r:id="rId20"/>
    <p:sldId id="3289" r:id="rId21"/>
    <p:sldId id="434" r:id="rId22"/>
    <p:sldId id="435" r:id="rId23"/>
    <p:sldId id="3294" r:id="rId24"/>
    <p:sldId id="436" r:id="rId25"/>
    <p:sldId id="3293" r:id="rId26"/>
    <p:sldId id="3295" r:id="rId27"/>
    <p:sldId id="428" r:id="rId28"/>
    <p:sldId id="3275" r:id="rId29"/>
    <p:sldId id="3269" r:id="rId30"/>
    <p:sldId id="3296" r:id="rId31"/>
    <p:sldId id="3297" r:id="rId32"/>
    <p:sldId id="3298" r:id="rId33"/>
    <p:sldId id="3299" r:id="rId34"/>
    <p:sldId id="330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130"/>
    <p:restoredTop sz="82698"/>
  </p:normalViewPr>
  <p:slideViewPr>
    <p:cSldViewPr snapToGrid="0">
      <p:cViewPr varScale="1">
        <p:scale>
          <a:sx n="96" d="100"/>
          <a:sy n="96" d="100"/>
        </p:scale>
        <p:origin x="176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CEF505-6EAF-FB49-A762-3623A236B6C9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5EE442-FF26-4249-9E11-24F08F9FD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83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BDE52-626B-4F21-AEDE-1C14FF6C81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25265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BDE52-626B-4F21-AEDE-1C14FF6C81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01162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992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456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1903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972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58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6292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3771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5328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BDE52-626B-4F21-AEDE-1C14FF6C81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3557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BDE52-626B-4F21-AEDE-1C14FF6C81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868844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BDE52-626B-4F21-AEDE-1C14FF6C81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980696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BDE52-626B-4F21-AEDE-1C14FF6C81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347036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BDE52-626B-4F21-AEDE-1C14FF6C81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727713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BDE52-626B-4F21-AEDE-1C14FF6C81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933493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BDE52-626B-4F21-AEDE-1C14FF6C81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758357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BDE52-626B-4F21-AEDE-1C14FF6C81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405291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BDE52-626B-4F21-AEDE-1C14FF6C81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004008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BDE52-626B-4F21-AEDE-1C14FF6C81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536966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4508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44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No, a collusion of two parties can recover a party’s secret salary.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C74E1E-7417-4D0E-B780-8455AF6FB12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68808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0909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183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000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517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521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/>
              <a:t>Information theoretic privacy</a:t>
            </a:r>
          </a:p>
          <a:p>
            <a:pPr marL="228600" indent="-228600">
              <a:buAutoNum type="arabicPeriod"/>
            </a:pPr>
            <a:r>
              <a:rPr lang="en-US" baseline="0" dirty="0"/>
              <a:t>Clearly this has to be monotone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7757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/>
              <a:t>Information theoretic privacy</a:t>
            </a:r>
          </a:p>
          <a:p>
            <a:pPr marL="228600" indent="-228600">
              <a:buAutoNum type="arabicPeriod"/>
            </a:pPr>
            <a:r>
              <a:rPr lang="en-US" baseline="0" dirty="0"/>
              <a:t>Clearly this has to be monotone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7082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/>
              <a:t>Information theoretic privacy</a:t>
            </a:r>
          </a:p>
          <a:p>
            <a:pPr marL="228600" indent="-228600">
              <a:buAutoNum type="arabicPeriod"/>
            </a:pPr>
            <a:r>
              <a:rPr lang="en-US" baseline="0" dirty="0"/>
              <a:t>Clearly this has to be monotone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9888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/>
              <a:t>Information theoretic privacy</a:t>
            </a:r>
          </a:p>
          <a:p>
            <a:pPr marL="228600" indent="-228600">
              <a:buAutoNum type="arabicPeriod"/>
            </a:pPr>
            <a:r>
              <a:rPr lang="en-US" baseline="0" dirty="0"/>
              <a:t>Clearly this has to be monotone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2520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BDE52-626B-4F21-AEDE-1C14FF6C81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49459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63050-01B2-37F8-373D-B64596BC92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1A97C6-0EF9-8C7F-76FA-BDBDD0063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9A3DA-BDD6-2ADC-2EF2-CC3DCABA3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CA05-C01A-464A-B4FC-AD243AD53EE8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A4BDF-32C9-5A8F-7547-9B6F2E144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D05C4-57D2-2419-BC2E-5A7EB55DC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5FD-9941-8641-A42C-3B9A9E008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419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D3710-7953-413E-A729-A66BEC85B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BCA2D-BC4E-B1F8-D383-10D447F72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C0CA8-F00D-EFE1-B580-EB78A3F9D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CA05-C01A-464A-B4FC-AD243AD53EE8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8ABF2-E15F-77D6-FACE-9080DB75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E4C9B-2891-967B-D948-8239812E7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5FD-9941-8641-A42C-3B9A9E008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759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28445A-220F-6B86-0A9B-1F7BCB60D1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A709EB-F95D-B839-1C67-25CDB8DE0C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5C9BD-1C84-B0B9-66A1-C7BEED100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CA05-C01A-464A-B4FC-AD243AD53EE8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35827-B101-B8DF-3CE9-9DEBD4B36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B28A1-B0C5-6232-42A2-99187D7D8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5FD-9941-8641-A42C-3B9A9E008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6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571EB-EFD9-94EF-E1EA-6DE00D26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F61DC-2E54-CA73-0208-3B68CC702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E79D6-7D9F-4141-B140-A5C1D0467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CA05-C01A-464A-B4FC-AD243AD53EE8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56E8C-11B1-819B-8323-BC248634D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6DDE6-A837-DE9D-E87E-7875FB0BC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5FD-9941-8641-A42C-3B9A9E008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75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9EE15-3A02-B021-661C-67E86CDD9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76AEE1-7B25-B002-5DDA-571BC0B8E7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75105-D48C-35A0-A260-06018BC17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CA05-C01A-464A-B4FC-AD243AD53EE8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F7A1E-892A-39DD-AEF8-13F2E2B9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DAE0C5-A382-4F2F-A346-019C7B639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5FD-9941-8641-A42C-3B9A9E008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474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0B2E1-1C3A-A301-979A-D02799B1B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BA747-0DF4-6B1B-1943-AA3190145E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49BE52-4488-4817-911D-F666ED34B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2F6E93-D42E-CEDA-4FAE-EB0288659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CA05-C01A-464A-B4FC-AD243AD53EE8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75133-320C-9555-99D5-54717D0EF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357D41-93DB-1EC4-5A39-1E0761628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5FD-9941-8641-A42C-3B9A9E008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88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3189E-4A6A-14FC-2B83-7807974A9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FB5CA-38A6-7668-F76B-86B79992B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FA1988-0428-6DEA-5350-28A8F1A8E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B36BE7-B202-BA99-83AE-E9B8B89FA7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2D94B8-D1A6-17A9-5004-0A1294D10E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CFF401-FFBE-F31C-DF4D-91CED0F36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CA05-C01A-464A-B4FC-AD243AD53EE8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DE590C-5149-0079-4E31-38B344A87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FADA1B-8FA3-07FC-CBFA-37E3AF824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5FD-9941-8641-A42C-3B9A9E008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850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8A624-BC42-6ED6-F1DA-E6A39368A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6393AD-5264-A917-41DC-49A28479B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CA05-C01A-464A-B4FC-AD243AD53EE8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374E13-6E2F-0688-3F40-27C641F3E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A8D6C3-FD94-5CD1-A07E-6F8946F09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5FD-9941-8641-A42C-3B9A9E008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160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7DC785-81A4-9BCF-20FF-982ADCEAA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CA05-C01A-464A-B4FC-AD243AD53EE8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302103-9930-D049-2738-DE773CB14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F522C7-787A-0C3D-E76B-30F3FDED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5FD-9941-8641-A42C-3B9A9E008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26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97136-8B86-17E6-D5F8-BC27C2EDE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AC6AA-09AB-431A-7F65-75311BD9A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A180B9-0CD4-AFE0-D582-C64088051F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AF22BA-C36A-9964-0BD8-8750C67F5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CA05-C01A-464A-B4FC-AD243AD53EE8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95639-F09C-7C0F-F59A-F66B7F15D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CA49E0-B55B-14D9-04FE-F26FFADBD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5FD-9941-8641-A42C-3B9A9E008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220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EC7A7-E2DA-1A48-4204-35048E2F8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26FFA6-46DD-BA2E-8F84-1F971144F4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5AA6F9-F40F-7CD7-B14B-1899D47535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3819A6-9025-F679-E064-ADD23B600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CA05-C01A-464A-B4FC-AD243AD53EE8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CECC58-8BB3-04E3-E73E-8FC9C9199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39D8B5-26EF-699B-DEC1-A9747CBFA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5FD-9941-8641-A42C-3B9A9E008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07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21D671-6389-2B32-BFDD-7D8EFC132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885C4-555D-ED68-52ED-C153B2186F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D8EED-6EF5-465C-2533-8DA435E02F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3DCA05-C01A-464A-B4FC-AD243AD53EE8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2747C-1114-BCFC-E4EA-B1D1A14C7D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761DD-D476-EAAA-5646-E00B0D79D1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1FD5FD-9941-8641-A42C-3B9A9E008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26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s55500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2.png"/><Relationship Id="rId9" Type="http://schemas.openxmlformats.org/officeDocument/2006/relationships/image" Target="NULL"/><Relationship Id="rId1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2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74.png"/><Relationship Id="rId18" Type="http://schemas.openxmlformats.org/officeDocument/2006/relationships/image" Target="NULL"/><Relationship Id="rId3" Type="http://schemas.openxmlformats.org/officeDocument/2006/relationships/image" Target="../media/image1.png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20.xm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../media/image2.png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../media/image73.png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../media/image39.png"/><Relationship Id="rId3" Type="http://schemas.openxmlformats.org/officeDocument/2006/relationships/image" Target="../media/image1.png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74.png"/><Relationship Id="rId17" Type="http://schemas.openxmlformats.org/officeDocument/2006/relationships/image" Target="NULL"/><Relationship Id="rId25" Type="http://schemas.openxmlformats.org/officeDocument/2006/relationships/image" Target="../media/image75.png"/><Relationship Id="rId2" Type="http://schemas.openxmlformats.org/officeDocument/2006/relationships/notesSlide" Target="../notesSlides/notesSlide21.xm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../media/image2.png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../media/image73.png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81.png"/><Relationship Id="rId18" Type="http://schemas.openxmlformats.org/officeDocument/2006/relationships/image" Target="NULL"/><Relationship Id="rId3" Type="http://schemas.openxmlformats.org/officeDocument/2006/relationships/image" Target="../media/image1.png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../media/image82.png"/><Relationship Id="rId5" Type="http://schemas.openxmlformats.org/officeDocument/2006/relationships/image" Target="../media/image2.png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../media/image73.png"/><Relationship Id="rId9" Type="http://schemas.openxmlformats.org/officeDocument/2006/relationships/image" Target="../media/image74.png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26" Type="http://schemas.openxmlformats.org/officeDocument/2006/relationships/image" Target="../media/image86.png"/><Relationship Id="rId3" Type="http://schemas.openxmlformats.org/officeDocument/2006/relationships/image" Target="../media/image1.png"/><Relationship Id="rId7" Type="http://schemas.openxmlformats.org/officeDocument/2006/relationships/image" Target="NULL"/><Relationship Id="rId25" Type="http://schemas.openxmlformats.org/officeDocument/2006/relationships/image" Target="../media/image8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../media/image2.png"/><Relationship Id="rId15" Type="http://schemas.openxmlformats.org/officeDocument/2006/relationships/image" Target="NULL"/><Relationship Id="rId23" Type="http://schemas.openxmlformats.org/officeDocument/2006/relationships/image" Target="NULL"/><Relationship Id="rId4" Type="http://schemas.openxmlformats.org/officeDocument/2006/relationships/image" Target="../media/image83.png"/><Relationship Id="rId9" Type="http://schemas.openxmlformats.org/officeDocument/2006/relationships/image" Target="../media/image84.png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../media/image8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26" Type="http://schemas.openxmlformats.org/officeDocument/2006/relationships/image" Target="../media/image86.png"/><Relationship Id="rId3" Type="http://schemas.openxmlformats.org/officeDocument/2006/relationships/image" Target="../media/image1.png"/><Relationship Id="rId7" Type="http://schemas.openxmlformats.org/officeDocument/2006/relationships/image" Target="NULL"/><Relationship Id="rId25" Type="http://schemas.openxmlformats.org/officeDocument/2006/relationships/image" Target="../media/image8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../media/image2.png"/><Relationship Id="rId15" Type="http://schemas.openxmlformats.org/officeDocument/2006/relationships/image" Target="NULL"/><Relationship Id="rId23" Type="http://schemas.openxmlformats.org/officeDocument/2006/relationships/image" Target="NULL"/><Relationship Id="rId4" Type="http://schemas.openxmlformats.org/officeDocument/2006/relationships/image" Target="../media/image83.png"/><Relationship Id="rId9" Type="http://schemas.openxmlformats.org/officeDocument/2006/relationships/image" Target="../media/image84.png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../media/image8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20.jp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em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image" Target="../media/image14.png"/><Relationship Id="rId5" Type="http://schemas.openxmlformats.org/officeDocument/2006/relationships/image" Target="NULL"/><Relationship Id="rId10" Type="http://schemas.openxmlformats.org/officeDocument/2006/relationships/image" Target="../media/image13.png"/><Relationship Id="rId4" Type="http://schemas.openxmlformats.org/officeDocument/2006/relationships/image" Target="../media/image6.emf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3.png"/><Relationship Id="rId5" Type="http://schemas.openxmlformats.org/officeDocument/2006/relationships/image" Target="../media/image10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9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37.png"/><Relationship Id="rId18" Type="http://schemas.openxmlformats.org/officeDocument/2006/relationships/image" Target="../media/image28.png"/><Relationship Id="rId3" Type="http://schemas.openxmlformats.org/officeDocument/2006/relationships/image" Target="../media/image32.png"/><Relationship Id="rId21" Type="http://schemas.openxmlformats.org/officeDocument/2006/relationships/image" Target="../media/image18.png"/><Relationship Id="rId7" Type="http://schemas.openxmlformats.org/officeDocument/2006/relationships/image" Target="../media/image16.png"/><Relationship Id="rId12" Type="http://schemas.openxmlformats.org/officeDocument/2006/relationships/image" Target="../media/image36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6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5.png"/><Relationship Id="rId5" Type="http://schemas.openxmlformats.org/officeDocument/2006/relationships/image" Target="../media/image9.png"/><Relationship Id="rId15" Type="http://schemas.openxmlformats.org/officeDocument/2006/relationships/image" Target="../media/image25.png"/><Relationship Id="rId10" Type="http://schemas.openxmlformats.org/officeDocument/2006/relationships/image" Target="../media/image34.png"/><Relationship Id="rId19" Type="http://schemas.openxmlformats.org/officeDocument/2006/relationships/image" Target="../media/image29.png"/><Relationship Id="rId4" Type="http://schemas.openxmlformats.org/officeDocument/2006/relationships/image" Target="../media/image1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44.png"/><Relationship Id="rId18" Type="http://schemas.openxmlformats.org/officeDocument/2006/relationships/image" Target="../media/image28.png"/><Relationship Id="rId3" Type="http://schemas.openxmlformats.org/officeDocument/2006/relationships/image" Target="../media/image40.png"/><Relationship Id="rId21" Type="http://schemas.openxmlformats.org/officeDocument/2006/relationships/image" Target="../media/image19.jpeg"/><Relationship Id="rId7" Type="http://schemas.openxmlformats.org/officeDocument/2006/relationships/image" Target="../media/image16.png"/><Relationship Id="rId12" Type="http://schemas.openxmlformats.org/officeDocument/2006/relationships/image" Target="../media/image43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6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42.png"/><Relationship Id="rId5" Type="http://schemas.openxmlformats.org/officeDocument/2006/relationships/image" Target="../media/image9.png"/><Relationship Id="rId15" Type="http://schemas.openxmlformats.org/officeDocument/2006/relationships/image" Target="../media/image25.png"/><Relationship Id="rId10" Type="http://schemas.openxmlformats.org/officeDocument/2006/relationships/image" Target="../media/image41.png"/><Relationship Id="rId19" Type="http://schemas.openxmlformats.org/officeDocument/2006/relationships/image" Target="../media/image29.png"/><Relationship Id="rId4" Type="http://schemas.openxmlformats.org/officeDocument/2006/relationships/image" Target="../media/image1.png"/><Relationship Id="rId9" Type="http://schemas.openxmlformats.org/officeDocument/2006/relationships/image" Target="../media/image33.png"/><Relationship Id="rId1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7.png"/><Relationship Id="rId3" Type="http://schemas.openxmlformats.org/officeDocument/2006/relationships/image" Target="../media/image47.png"/><Relationship Id="rId7" Type="http://schemas.openxmlformats.org/officeDocument/2006/relationships/image" Target="../media/image16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25.png"/><Relationship Id="rId5" Type="http://schemas.openxmlformats.org/officeDocument/2006/relationships/image" Target="../media/image9.png"/><Relationship Id="rId15" Type="http://schemas.openxmlformats.org/officeDocument/2006/relationships/image" Target="../media/image29.png"/><Relationship Id="rId10" Type="http://schemas.openxmlformats.org/officeDocument/2006/relationships/image" Target="../media/image48.png"/><Relationship Id="rId4" Type="http://schemas.openxmlformats.org/officeDocument/2006/relationships/image" Target="../media/image1.png"/><Relationship Id="rId9" Type="http://schemas.openxmlformats.org/officeDocument/2006/relationships/image" Target="../media/image33.png"/><Relationship Id="rId1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58DBD-4C8F-ADB2-3054-869B80709C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1743765"/>
            <a:ext cx="100584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5"/>
                </a:solidFill>
              </a:rPr>
              <a:t>Purdue CS555: </a:t>
            </a:r>
            <a:r>
              <a:rPr lang="en-US" dirty="0"/>
              <a:t>Cryptography</a:t>
            </a:r>
            <a:br>
              <a:rPr lang="en-US" dirty="0"/>
            </a:br>
            <a:r>
              <a:rPr lang="en-US" dirty="0"/>
              <a:t>Lecture 18 </a:t>
            </a:r>
            <a:br>
              <a:rPr lang="en-US" dirty="0"/>
            </a:br>
            <a:br>
              <a:rPr lang="en-US" dirty="0"/>
            </a:br>
            <a:r>
              <a:rPr lang="en-US" sz="2400" dirty="0"/>
              <a:t>Introduction to Modern Cryptography </a:t>
            </a:r>
            <a:r>
              <a:rPr lang="en-US" altLang="zh-CN" sz="2400" dirty="0"/>
              <a:t>13.3</a:t>
            </a:r>
            <a:br>
              <a:rPr lang="en-US" altLang="zh-CN" sz="2400" dirty="0"/>
            </a:br>
            <a:r>
              <a:rPr lang="en-US" altLang="zh-CN" sz="2400" dirty="0"/>
              <a:t>Lecture Notes on Cryptography 12.3</a:t>
            </a:r>
            <a:endParaRPr lang="en-US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525513-29FC-0E55-1D49-6505414EF2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16438"/>
            <a:ext cx="9144000" cy="1655762"/>
          </a:xfrm>
        </p:spPr>
        <p:txBody>
          <a:bodyPr/>
          <a:lstStyle/>
          <a:p>
            <a:r>
              <a:rPr lang="en-US" dirty="0"/>
              <a:t>Instructor: Hanshen Xiao</a:t>
            </a:r>
          </a:p>
          <a:p>
            <a:r>
              <a:rPr lang="en-US" dirty="0"/>
              <a:t>Teaching Assistant: Justin He</a:t>
            </a:r>
          </a:p>
          <a:p>
            <a:r>
              <a:rPr lang="en-US" dirty="0"/>
              <a:t>course website: </a:t>
            </a:r>
            <a:r>
              <a:rPr lang="en-US" dirty="0">
                <a:hlinkClick r:id="rId2"/>
              </a:rPr>
              <a:t>https://cs55500.github.io/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08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63"/>
          <p:cNvSpPr>
            <a:spLocks noGrp="1" noChangeArrowheads="1"/>
          </p:cNvSpPr>
          <p:nvPr>
            <p:ph type="title"/>
          </p:nvPr>
        </p:nvSpPr>
        <p:spPr>
          <a:xfrm>
            <a:off x="695400" y="116632"/>
            <a:ext cx="10945216" cy="685800"/>
          </a:xfrm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Shamir’s t-out-of-n Secret Sharing</a:t>
            </a:r>
          </a:p>
        </p:txBody>
      </p:sp>
      <p:sp>
        <p:nvSpPr>
          <p:cNvPr id="34" name="Rectangle 63">
            <a:extLst>
              <a:ext uri="{FF2B5EF4-FFF2-40B4-BE49-F238E27FC236}">
                <a16:creationId xmlns:a16="http://schemas.microsoft.com/office/drawing/2014/main" id="{E0257FBE-50E8-444D-9DB5-C76CA0A3B0D6}"/>
              </a:ext>
            </a:extLst>
          </p:cNvPr>
          <p:cNvSpPr txBox="1">
            <a:spLocks noChangeArrowheads="1"/>
          </p:cNvSpPr>
          <p:nvPr/>
        </p:nvSpPr>
        <p:spPr>
          <a:xfrm>
            <a:off x="3215681" y="780277"/>
            <a:ext cx="6480721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en-US" sz="2400" b="1" dirty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Key Idea: Polynomials are Amazing!</a:t>
            </a:r>
          </a:p>
        </p:txBody>
      </p:sp>
    </p:spTree>
    <p:extLst>
      <p:ext uri="{BB962C8B-B14F-4D97-AF65-F5344CB8AC3E}">
        <p14:creationId xmlns:p14="http://schemas.microsoft.com/office/powerpoint/2010/main" val="1447091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066800" y="4653137"/>
            <a:ext cx="4525145" cy="24109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57" name="Rectangle 63"/>
          <p:cNvSpPr>
            <a:spLocks noGrp="1" noChangeArrowheads="1"/>
          </p:cNvSpPr>
          <p:nvPr>
            <p:ph type="title"/>
          </p:nvPr>
        </p:nvSpPr>
        <p:spPr>
          <a:xfrm>
            <a:off x="695400" y="116632"/>
            <a:ext cx="10945216" cy="685800"/>
          </a:xfrm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Shamir’s 2-out-of-n Secret Sharing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2451252" y="1761668"/>
            <a:ext cx="908444" cy="94012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3935760" y="1700808"/>
            <a:ext cx="1232138" cy="1008112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3376774" y="2276872"/>
            <a:ext cx="7223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774" y="3160844"/>
            <a:ext cx="782216" cy="1102636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2999656" y="2874131"/>
            <a:ext cx="451562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4158990" y="2874131"/>
            <a:ext cx="377118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2291884" y="2656442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CC0099"/>
                                </a:solidFill>
                                <a:latin typeface="Cambria Math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CC0099"/>
                                </a:solidFill>
                                <a:latin typeface="Cambria Math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2400" b="1" dirty="0">
                    <a:solidFill>
                      <a:srgbClr val="CC0099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2400" b="1" dirty="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5015880" y="2151068"/>
            <a:ext cx="5904656" cy="4706932"/>
            <a:chOff x="3491880" y="2151068"/>
            <a:chExt cx="5904656" cy="4706932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652730" y="2151068"/>
              <a:ext cx="0" cy="47069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3491880" y="4221088"/>
                  <a:ext cx="116682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:r>
                    <a:rPr lang="en-US" sz="2000" dirty="0">
                      <a:solidFill>
                        <a:srgbClr val="000000"/>
                      </a:solidFill>
                      <a:latin typeface="Arial"/>
                      <a:cs typeface="Arial"/>
                    </a:rPr>
                    <a:t>secret </a:t>
                  </a:r>
                  <a14:m>
                    <m:oMath xmlns:m="http://schemas.openxmlformats.org/officeDocument/2006/math"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𝑏</m:t>
                      </m:r>
                    </m:oMath>
                  </a14:m>
                  <a:endParaRPr lang="en-US" sz="2000" dirty="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1880" y="4221088"/>
                  <a:ext cx="1166826" cy="400110"/>
                </a:xfrm>
                <a:prstGeom prst="rect">
                  <a:avLst/>
                </a:prstGeom>
                <a:blipFill>
                  <a:blip r:embed="rId9"/>
                  <a:stretch>
                    <a:fillRect l="-6522" t="-9375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Straight Connector 3"/>
            <p:cNvCxnSpPr/>
            <p:nvPr/>
          </p:nvCxnSpPr>
          <p:spPr>
            <a:xfrm>
              <a:off x="4211960" y="5589240"/>
              <a:ext cx="51845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4572000" y="4438519"/>
              <a:ext cx="144016" cy="1426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176730" y="3028891"/>
            <a:ext cx="2338744" cy="1262799"/>
            <a:chOff x="4652730" y="3028890"/>
            <a:chExt cx="2338744" cy="1262799"/>
          </a:xfrm>
        </p:grpSpPr>
        <p:sp>
          <p:nvSpPr>
            <p:cNvPr id="35" name="Oval 34"/>
            <p:cNvSpPr/>
            <p:nvPr/>
          </p:nvSpPr>
          <p:spPr>
            <a:xfrm>
              <a:off x="5220072" y="4149080"/>
              <a:ext cx="144016" cy="142609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5868144" y="3831336"/>
              <a:ext cx="144016" cy="142609"/>
            </a:xfrm>
            <a:prstGeom prst="ellipse">
              <a:avLst/>
            </a:prstGeom>
            <a:solidFill>
              <a:srgbClr val="CC00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6516216" y="3501008"/>
              <a:ext cx="144016" cy="1426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4652730" y="3706267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(1,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>
                    <a:solidFill>
                      <a:srgbClr val="00B050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2730" y="3706267"/>
                  <a:ext cx="763290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4000" r="-16000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5392886" y="3388930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>
                            <a:solidFill>
                              <a:srgbClr val="CC0099"/>
                            </a:solidFill>
                            <a:latin typeface="Cambria Math" charset="0"/>
                          </a:rPr>
                          <m:t>(2,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CC0099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CC0099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CC0099"/>
                            </a:solidFill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>
                    <a:solidFill>
                      <a:srgbClr val="CC0099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2886" y="3388930"/>
                  <a:ext cx="763290" cy="40011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4000" r="-16800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6228184" y="3028890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(3,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8184" y="3028890"/>
                  <a:ext cx="763290" cy="40011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4000" r="-16800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1703512" y="4725145"/>
                <a:ext cx="376648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defRPr/>
                </a:pP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Each 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 is truly </a:t>
                </a:r>
              </a:p>
              <a:p>
                <a:pPr marL="342900" indent="-342900">
                  <a:defRPr/>
                </a:pP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random (independent of secret b) </a:t>
                </a: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12" y="4725145"/>
                <a:ext cx="3766482" cy="1200329"/>
              </a:xfrm>
              <a:prstGeom prst="rect">
                <a:avLst/>
              </a:prstGeom>
              <a:blipFill>
                <a:blip r:embed="rId13"/>
                <a:stretch>
                  <a:fillRect l="-2349" t="-421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/>
          <p:cNvSpPr txBox="1"/>
          <p:nvPr/>
        </p:nvSpPr>
        <p:spPr>
          <a:xfrm>
            <a:off x="1703512" y="5910372"/>
            <a:ext cx="37664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defRPr/>
            </a:pP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Any two shares uniquely</a:t>
            </a:r>
          </a:p>
          <a:p>
            <a:pPr marL="342900" indent="-342900">
              <a:defRPr/>
            </a:pP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determine b.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683466" y="2247062"/>
            <a:ext cx="5813045" cy="2478082"/>
            <a:chOff x="4159465" y="2247062"/>
            <a:chExt cx="5813045" cy="2478082"/>
          </a:xfrm>
        </p:grpSpPr>
        <p:cxnSp>
          <p:nvCxnSpPr>
            <p:cNvPr id="22" name="Straight Connector 21"/>
            <p:cNvCxnSpPr/>
            <p:nvPr/>
          </p:nvCxnSpPr>
          <p:spPr>
            <a:xfrm flipV="1">
              <a:off x="4159465" y="2627128"/>
              <a:ext cx="4444983" cy="2098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 rot="20085356">
              <a:off x="6796808" y="2721861"/>
              <a:ext cx="31757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defRPr/>
              </a:pPr>
              <a:r>
                <a:rPr lang="en-US" sz="1600" dirty="0">
                  <a:solidFill>
                    <a:srgbClr val="000000"/>
                  </a:solidFill>
                  <a:latin typeface="Arial"/>
                  <a:cs typeface="Arial"/>
                </a:rPr>
                <a:t>random line through (0,b)</a:t>
              </a: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614" b="59366"/>
            <a:stretch/>
          </p:blipFill>
          <p:spPr>
            <a:xfrm>
              <a:off x="8019430" y="2247062"/>
              <a:ext cx="392919" cy="406621"/>
            </a:xfrm>
            <a:prstGeom prst="rect">
              <a:avLst/>
            </a:prstGeom>
          </p:spPr>
        </p:pic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480" y="1678496"/>
            <a:ext cx="886408" cy="88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92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3">
            <a:extLst>
              <a:ext uri="{FF2B5EF4-FFF2-40B4-BE49-F238E27FC236}">
                <a16:creationId xmlns:a16="http://schemas.microsoft.com/office/drawing/2014/main" id="{83DBF138-C1C4-164F-9AA0-24A2399517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5400" y="116632"/>
            <a:ext cx="10945216" cy="685800"/>
          </a:xfrm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Shamir’s 2-out-of-n Secret Sharing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02EFED-5D97-A14D-9EA5-B134D2719A44}"/>
                  </a:ext>
                </a:extLst>
              </p:cNvPr>
              <p:cNvSpPr txBox="1"/>
              <p:nvPr/>
            </p:nvSpPr>
            <p:spPr>
              <a:xfrm>
                <a:off x="1883532" y="1700809"/>
                <a:ext cx="856895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  <a:defRPr/>
                </a:pP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The dealer picks a uniformly random line </a:t>
                </a:r>
                <a:r>
                  <a:rPr lang="en-US" sz="2400" b="1" dirty="0">
                    <a:solidFill>
                      <a:srgbClr val="000000"/>
                    </a:solidFill>
                    <a:latin typeface="Arial"/>
                    <a:cs typeface="Arial"/>
                  </a:rPr>
                  <a:t>(mod p) 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whose constant term is the secret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02EFED-5D97-A14D-9EA5-B134D2719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532" y="1700809"/>
                <a:ext cx="8568953" cy="830997"/>
              </a:xfrm>
              <a:prstGeom prst="rect">
                <a:avLst/>
              </a:prstGeom>
              <a:blipFill>
                <a:blip r:embed="rId3"/>
                <a:stretch>
                  <a:fillRect l="-1036" t="-447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/>
              <p:nvPr/>
            </p:nvSpPr>
            <p:spPr>
              <a:xfrm>
                <a:off x="2707338" y="2751312"/>
                <a:ext cx="74211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𝑎𝑥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𝑏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Arial"/>
                    <a:cs typeface="Arial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Arial"/>
                    <a:cs typeface="Arial"/>
                  </a:rPr>
                  <a:t> is uniformly random mod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𝑝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338" y="2751312"/>
                <a:ext cx="7421110" cy="461665"/>
              </a:xfrm>
              <a:prstGeom prst="rect">
                <a:avLst/>
              </a:prstGeom>
              <a:blipFill>
                <a:blip r:embed="rId4"/>
                <a:stretch>
                  <a:fillRect l="-684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/>
              <p:nvPr/>
            </p:nvSpPr>
            <p:spPr>
              <a:xfrm>
                <a:off x="1919537" y="3390092"/>
                <a:ext cx="856895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2.   Compute the shares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: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 </a:t>
                </a:r>
                <a:br>
                  <a:rPr lang="en-US" sz="2400" dirty="0">
                    <a:solidFill>
                      <a:srgbClr val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…,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537" y="3390092"/>
                <a:ext cx="8568953" cy="830997"/>
              </a:xfrm>
              <a:prstGeom prst="rect">
                <a:avLst/>
              </a:prstGeom>
              <a:blipFill>
                <a:blip r:embed="rId5"/>
                <a:stretch>
                  <a:fillRect l="-1183" t="-5970"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AA4A1F9-FF67-F944-966F-5E486BD34DC8}"/>
              </a:ext>
            </a:extLst>
          </p:cNvPr>
          <p:cNvSpPr txBox="1"/>
          <p:nvPr/>
        </p:nvSpPr>
        <p:spPr>
          <a:xfrm>
            <a:off x="1919537" y="4581129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000000"/>
                </a:solidFill>
                <a:latin typeface="Arial"/>
                <a:cs typeface="Arial"/>
              </a:rPr>
              <a:t>Correctness</a:t>
            </a: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: can recover secret from any two shares.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8072C2-C220-3148-86CF-A816594CC0F5}"/>
                  </a:ext>
                </a:extLst>
              </p:cNvPr>
              <p:cNvSpPr txBox="1"/>
              <p:nvPr/>
            </p:nvSpPr>
            <p:spPr>
              <a:xfrm>
                <a:off x="1936466" y="5109809"/>
                <a:ext cx="8319068" cy="1095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Proof: Parties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𝑖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𝑗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, given shares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𝑎𝑖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latin typeface="Arial"/>
                    <a:cs typeface="Arial"/>
                  </a:rPr>
                  <a:t> 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𝑎𝑗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 can solve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 (=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8072C2-C220-3148-86CF-A816594CC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466" y="5109809"/>
                <a:ext cx="8319068" cy="1095300"/>
              </a:xfrm>
              <a:prstGeom prst="rect">
                <a:avLst/>
              </a:prstGeom>
              <a:blipFill>
                <a:blip r:embed="rId6"/>
                <a:stretch>
                  <a:fillRect l="-1220" t="-4598"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318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3">
            <a:extLst>
              <a:ext uri="{FF2B5EF4-FFF2-40B4-BE49-F238E27FC236}">
                <a16:creationId xmlns:a16="http://schemas.microsoft.com/office/drawing/2014/main" id="{83DBF138-C1C4-164F-9AA0-24A2399517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5400" y="116632"/>
            <a:ext cx="10945216" cy="685800"/>
          </a:xfrm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Shamir’s 2-out-of-n Secret Sharing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02EFED-5D97-A14D-9EA5-B134D2719A44}"/>
                  </a:ext>
                </a:extLst>
              </p:cNvPr>
              <p:cNvSpPr txBox="1"/>
              <p:nvPr/>
            </p:nvSpPr>
            <p:spPr>
              <a:xfrm>
                <a:off x="1883532" y="1700809"/>
                <a:ext cx="856895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  <a:defRPr/>
                </a:pP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The dealer picks a uniformly random line </a:t>
                </a:r>
                <a:r>
                  <a:rPr lang="en-US" sz="2400" b="1" dirty="0">
                    <a:solidFill>
                      <a:srgbClr val="000000"/>
                    </a:solidFill>
                    <a:latin typeface="Arial"/>
                    <a:cs typeface="Arial"/>
                  </a:rPr>
                  <a:t>(mod p) 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whose constant term is the secret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02EFED-5D97-A14D-9EA5-B134D2719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532" y="1700809"/>
                <a:ext cx="8568953" cy="830997"/>
              </a:xfrm>
              <a:prstGeom prst="rect">
                <a:avLst/>
              </a:prstGeom>
              <a:blipFill>
                <a:blip r:embed="rId3"/>
                <a:stretch>
                  <a:fillRect l="-1036" t="-447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/>
              <p:nvPr/>
            </p:nvSpPr>
            <p:spPr>
              <a:xfrm>
                <a:off x="2707338" y="2751312"/>
                <a:ext cx="74211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𝑎𝑥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𝑏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Arial"/>
                    <a:cs typeface="Arial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Arial"/>
                    <a:cs typeface="Arial"/>
                  </a:rPr>
                  <a:t> is uniformly random mod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𝑝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338" y="2751312"/>
                <a:ext cx="7421110" cy="461665"/>
              </a:xfrm>
              <a:prstGeom prst="rect">
                <a:avLst/>
              </a:prstGeom>
              <a:blipFill>
                <a:blip r:embed="rId4"/>
                <a:stretch>
                  <a:fillRect l="-684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/>
              <p:nvPr/>
            </p:nvSpPr>
            <p:spPr>
              <a:xfrm>
                <a:off x="1919537" y="3390092"/>
                <a:ext cx="856895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2.   Compute the shares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: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 </a:t>
                </a:r>
                <a:br>
                  <a:rPr lang="en-US" sz="2400" dirty="0">
                    <a:solidFill>
                      <a:srgbClr val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…,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537" y="3390092"/>
                <a:ext cx="8568953" cy="830997"/>
              </a:xfrm>
              <a:prstGeom prst="rect">
                <a:avLst/>
              </a:prstGeom>
              <a:blipFill>
                <a:blip r:embed="rId5"/>
                <a:stretch>
                  <a:fillRect l="-1183" t="-5970"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AA4A1F9-FF67-F944-966F-5E486BD34DC8}"/>
              </a:ext>
            </a:extLst>
          </p:cNvPr>
          <p:cNvSpPr txBox="1"/>
          <p:nvPr/>
        </p:nvSpPr>
        <p:spPr>
          <a:xfrm>
            <a:off x="1919537" y="4581129"/>
            <a:ext cx="8748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000000"/>
                </a:solidFill>
                <a:latin typeface="Arial"/>
                <a:cs typeface="Arial"/>
              </a:rPr>
              <a:t>Security</a:t>
            </a: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: any single party has no information about the secret.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8072C2-C220-3148-86CF-A816594CC0F5}"/>
                  </a:ext>
                </a:extLst>
              </p:cNvPr>
              <p:cNvSpPr txBox="1"/>
              <p:nvPr/>
            </p:nvSpPr>
            <p:spPr>
              <a:xfrm>
                <a:off x="1936466" y="5109810"/>
                <a:ext cx="831906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Proof: Party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𝑖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’s 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latin typeface="Arial"/>
                    <a:cs typeface="Arial"/>
                  </a:rPr>
                  <a:t> is uniformly random, independent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 as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𝑎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 is random and so is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8072C2-C220-3148-86CF-A816594CC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466" y="5109810"/>
                <a:ext cx="8319068" cy="830997"/>
              </a:xfrm>
              <a:prstGeom prst="rect">
                <a:avLst/>
              </a:prstGeom>
              <a:blipFill>
                <a:blip r:embed="rId6"/>
                <a:stretch>
                  <a:fillRect l="-1220" t="-5970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864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3">
            <a:extLst>
              <a:ext uri="{FF2B5EF4-FFF2-40B4-BE49-F238E27FC236}">
                <a16:creationId xmlns:a16="http://schemas.microsoft.com/office/drawing/2014/main" id="{83DBF138-C1C4-164F-9AA0-24A2399517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5400" y="116632"/>
            <a:ext cx="10945216" cy="685800"/>
          </a:xfrm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Shamir’s t-out-of-n Secret Sharing</a:t>
            </a:r>
          </a:p>
        </p:txBody>
      </p:sp>
      <p:sp>
        <p:nvSpPr>
          <p:cNvPr id="6" name="Rectangle 63">
            <a:extLst>
              <a:ext uri="{FF2B5EF4-FFF2-40B4-BE49-F238E27FC236}">
                <a16:creationId xmlns:a16="http://schemas.microsoft.com/office/drawing/2014/main" id="{5543AD99-C40D-A04C-ADF5-10A1CE3FDF51}"/>
              </a:ext>
            </a:extLst>
          </p:cNvPr>
          <p:cNvSpPr txBox="1">
            <a:spLocks noChangeArrowheads="1"/>
          </p:cNvSpPr>
          <p:nvPr/>
        </p:nvSpPr>
        <p:spPr>
          <a:xfrm>
            <a:off x="3215681" y="780277"/>
            <a:ext cx="6480721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en-US" sz="2400" b="1" dirty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Key Idea: Polynomials are Amazing!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02EFED-5D97-A14D-9EA5-B134D2719A44}"/>
                  </a:ext>
                </a:extLst>
              </p:cNvPr>
              <p:cNvSpPr txBox="1"/>
              <p:nvPr/>
            </p:nvSpPr>
            <p:spPr>
              <a:xfrm>
                <a:off x="1883532" y="1412777"/>
                <a:ext cx="856895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  <a:defRPr/>
                </a:pP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The dealer picks a uniformly random degree-(t-1) polynomial </a:t>
                </a:r>
                <a:r>
                  <a:rPr lang="en-US" sz="2400" b="1" dirty="0">
                    <a:solidFill>
                      <a:srgbClr val="000000"/>
                    </a:solidFill>
                    <a:latin typeface="Arial"/>
                    <a:cs typeface="Arial"/>
                  </a:rPr>
                  <a:t>(mod p) 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whose constant term is the secret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02EFED-5D97-A14D-9EA5-B134D2719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532" y="1412777"/>
                <a:ext cx="8568953" cy="830997"/>
              </a:xfrm>
              <a:prstGeom prst="rect">
                <a:avLst/>
              </a:prstGeom>
              <a:blipFill>
                <a:blip r:embed="rId3"/>
                <a:stretch>
                  <a:fillRect l="-1036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/>
              <p:nvPr/>
            </p:nvSpPr>
            <p:spPr>
              <a:xfrm>
                <a:off x="2999656" y="2362985"/>
                <a:ext cx="640871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−1</m:t>
                        </m:r>
                      </m:sup>
                    </m:sSup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+…+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𝑥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𝑏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Arial"/>
                    <a:cs typeface="Arial"/>
                  </a:rPr>
                  <a:t> </a:t>
                </a:r>
                <a:br>
                  <a:rPr lang="en-US" sz="2400" dirty="0">
                    <a:solidFill>
                      <a:srgbClr val="0000FF"/>
                    </a:solidFill>
                    <a:latin typeface="Arial"/>
                    <a:cs typeface="Arial"/>
                  </a:rPr>
                </a:br>
                <a:r>
                  <a:rPr lang="en-US" sz="2400" dirty="0">
                    <a:solidFill>
                      <a:srgbClr val="0000FF"/>
                    </a:solidFill>
                    <a:latin typeface="Arial"/>
                    <a:cs typeface="Arial"/>
                  </a:rPr>
                  <a:t>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Arial"/>
                    <a:cs typeface="Arial"/>
                  </a:rPr>
                  <a:t> are uniformly random mod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𝑝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656" y="2362985"/>
                <a:ext cx="6408712" cy="830997"/>
              </a:xfrm>
              <a:prstGeom prst="rect">
                <a:avLst/>
              </a:prstGeom>
              <a:blipFill>
                <a:blip r:embed="rId4"/>
                <a:stretch>
                  <a:fillRect l="-792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/>
              <p:nvPr/>
            </p:nvSpPr>
            <p:spPr>
              <a:xfrm>
                <a:off x="1919537" y="3390092"/>
                <a:ext cx="856895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2.   Compute the shares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: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 </a:t>
                </a:r>
                <a:br>
                  <a:rPr lang="en-US" sz="2400" dirty="0">
                    <a:solidFill>
                      <a:srgbClr val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…,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537" y="3390092"/>
                <a:ext cx="8568953" cy="830997"/>
              </a:xfrm>
              <a:prstGeom prst="rect">
                <a:avLst/>
              </a:prstGeom>
              <a:blipFill>
                <a:blip r:embed="rId5"/>
                <a:stretch>
                  <a:fillRect l="-1183" t="-5970"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A4A1F9-FF67-F944-966F-5E486BD34DC8}"/>
                  </a:ext>
                </a:extLst>
              </p:cNvPr>
              <p:cNvSpPr txBox="1"/>
              <p:nvPr/>
            </p:nvSpPr>
            <p:spPr>
              <a:xfrm>
                <a:off x="1919537" y="4581129"/>
                <a:ext cx="77768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2400" b="1" dirty="0">
                    <a:solidFill>
                      <a:srgbClr val="000000"/>
                    </a:solidFill>
                    <a:latin typeface="Arial"/>
                    <a:cs typeface="Arial"/>
                  </a:rPr>
                  <a:t>Correctness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: can recover secret from any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𝑡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 shares.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A4A1F9-FF67-F944-966F-5E486BD34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537" y="4581129"/>
                <a:ext cx="7776864" cy="461665"/>
              </a:xfrm>
              <a:prstGeom prst="rect">
                <a:avLst/>
              </a:prstGeom>
              <a:blipFill>
                <a:blip r:embed="rId6"/>
                <a:stretch>
                  <a:fillRect l="-1305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6C49B9-3EC2-E34F-B0E3-047A093E0279}"/>
                  </a:ext>
                </a:extLst>
              </p:cNvPr>
              <p:cNvSpPr txBox="1"/>
              <p:nvPr/>
            </p:nvSpPr>
            <p:spPr>
              <a:xfrm>
                <a:off x="1919536" y="5199584"/>
                <a:ext cx="777686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2400" b="1" dirty="0">
                    <a:solidFill>
                      <a:srgbClr val="000000"/>
                    </a:solidFill>
                    <a:latin typeface="Arial"/>
                    <a:cs typeface="Arial"/>
                  </a:rPr>
                  <a:t>Security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: the distribution of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𝑎𝑛𝑦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𝑡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−1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 shares is independent of the secret.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6C49B9-3EC2-E34F-B0E3-047A093E0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536" y="5199584"/>
                <a:ext cx="7776864" cy="830997"/>
              </a:xfrm>
              <a:prstGeom prst="rect">
                <a:avLst/>
              </a:prstGeom>
              <a:blipFill>
                <a:blip r:embed="rId7"/>
                <a:stretch>
                  <a:fillRect l="-1305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1B86883-FFA7-7A4D-B031-B417341FA061}"/>
              </a:ext>
            </a:extLst>
          </p:cNvPr>
          <p:cNvSpPr txBox="1"/>
          <p:nvPr/>
        </p:nvSpPr>
        <p:spPr>
          <a:xfrm>
            <a:off x="1919536" y="6165305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000000"/>
                </a:solidFill>
                <a:latin typeface="Arial"/>
                <a:cs typeface="Arial"/>
              </a:rPr>
              <a:t>Note</a:t>
            </a: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: need p to be larger than the number of parties n. </a:t>
            </a:r>
          </a:p>
        </p:txBody>
      </p:sp>
    </p:spTree>
    <p:extLst>
      <p:ext uri="{BB962C8B-B14F-4D97-AF65-F5344CB8AC3E}">
        <p14:creationId xmlns:p14="http://schemas.microsoft.com/office/powerpoint/2010/main" val="149420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0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722806-D2CB-0049-BFAB-4AA7B406D72A}"/>
                  </a:ext>
                </a:extLst>
              </p:cNvPr>
              <p:cNvSpPr txBox="1"/>
              <p:nvPr/>
            </p:nvSpPr>
            <p:spPr>
              <a:xfrm>
                <a:off x="2999656" y="4325312"/>
                <a:ext cx="5973750" cy="1767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722806-D2CB-0049-BFAB-4AA7B406D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656" y="4325312"/>
                <a:ext cx="5973750" cy="1767984"/>
              </a:xfrm>
              <a:prstGeom prst="rect">
                <a:avLst/>
              </a:prstGeom>
              <a:blipFill>
                <a:blip r:embed="rId3"/>
                <a:stretch>
                  <a:fillRect r="-849" b="-2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B22F07A-2BBF-3C44-9F73-3E6F6CF2DC0F}"/>
              </a:ext>
            </a:extLst>
          </p:cNvPr>
          <p:cNvSpPr/>
          <p:nvPr/>
        </p:nvSpPr>
        <p:spPr>
          <a:xfrm>
            <a:off x="3863752" y="4325312"/>
            <a:ext cx="3096344" cy="1767984"/>
          </a:xfrm>
          <a:prstGeom prst="roundRect">
            <a:avLst/>
          </a:prstGeom>
          <a:solidFill>
            <a:schemeClr val="accent1">
              <a:alpha val="3575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63">
            <a:extLst>
              <a:ext uri="{FF2B5EF4-FFF2-40B4-BE49-F238E27FC236}">
                <a16:creationId xmlns:a16="http://schemas.microsoft.com/office/drawing/2014/main" id="{83DBF138-C1C4-164F-9AA0-24A2399517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5400" y="116632"/>
            <a:ext cx="10945216" cy="685800"/>
          </a:xfrm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Shamir’s t-out-of-n Secret Sharing</a:t>
            </a:r>
          </a:p>
        </p:txBody>
      </p:sp>
      <p:sp>
        <p:nvSpPr>
          <p:cNvPr id="6" name="Rectangle 63">
            <a:extLst>
              <a:ext uri="{FF2B5EF4-FFF2-40B4-BE49-F238E27FC236}">
                <a16:creationId xmlns:a16="http://schemas.microsoft.com/office/drawing/2014/main" id="{5543AD99-C40D-A04C-ADF5-10A1CE3FDF51}"/>
              </a:ext>
            </a:extLst>
          </p:cNvPr>
          <p:cNvSpPr txBox="1">
            <a:spLocks noChangeArrowheads="1"/>
          </p:cNvSpPr>
          <p:nvPr/>
        </p:nvSpPr>
        <p:spPr>
          <a:xfrm>
            <a:off x="3215681" y="780277"/>
            <a:ext cx="6480721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en-US" sz="2400" b="1" dirty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Key Idea: Polynomials are Amazing!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/>
              <p:nvPr/>
            </p:nvSpPr>
            <p:spPr>
              <a:xfrm>
                <a:off x="2999656" y="1340769"/>
                <a:ext cx="640871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−1</m:t>
                        </m:r>
                      </m:sup>
                    </m:sSup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+…+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𝑥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𝑏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Arial"/>
                    <a:cs typeface="Arial"/>
                  </a:rPr>
                  <a:t> </a:t>
                </a:r>
                <a:br>
                  <a:rPr lang="en-US" sz="2400" dirty="0">
                    <a:solidFill>
                      <a:srgbClr val="0000FF"/>
                    </a:solidFill>
                    <a:latin typeface="Arial"/>
                    <a:cs typeface="Arial"/>
                  </a:rPr>
                </a:br>
                <a:r>
                  <a:rPr lang="en-US" sz="2400" dirty="0">
                    <a:solidFill>
                      <a:srgbClr val="0000FF"/>
                    </a:solidFill>
                    <a:latin typeface="Arial"/>
                    <a:cs typeface="Arial"/>
                  </a:rPr>
                  <a:t>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Arial"/>
                    <a:cs typeface="Arial"/>
                  </a:rPr>
                  <a:t> are uniformly random mod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𝑝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656" y="1340769"/>
                <a:ext cx="6408712" cy="830997"/>
              </a:xfrm>
              <a:prstGeom prst="rect">
                <a:avLst/>
              </a:prstGeom>
              <a:blipFill>
                <a:blip r:embed="rId4"/>
                <a:stretch>
                  <a:fillRect l="-792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/>
              <p:nvPr/>
            </p:nvSpPr>
            <p:spPr>
              <a:xfrm>
                <a:off x="1919537" y="2367876"/>
                <a:ext cx="85689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…,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537" y="2367876"/>
                <a:ext cx="8568953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AA4A1F9-FF67-F944-966F-5E486BD34DC8}"/>
              </a:ext>
            </a:extLst>
          </p:cNvPr>
          <p:cNvSpPr txBox="1"/>
          <p:nvPr/>
        </p:nvSpPr>
        <p:spPr>
          <a:xfrm>
            <a:off x="2135560" y="3068961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000000"/>
                </a:solidFill>
                <a:latin typeface="Arial"/>
                <a:cs typeface="Arial"/>
              </a:rPr>
              <a:t>Correctness</a:t>
            </a: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: </a:t>
            </a:r>
            <a:r>
              <a:rPr lang="en-US" sz="2400" i="1" dirty="0">
                <a:solidFill>
                  <a:srgbClr val="000000"/>
                </a:solidFill>
                <a:latin typeface="Arial"/>
                <a:cs typeface="Arial"/>
              </a:rPr>
              <a:t>via </a:t>
            </a:r>
            <a:r>
              <a:rPr lang="en-US" sz="2400" i="1" dirty="0" err="1">
                <a:solidFill>
                  <a:srgbClr val="000000"/>
                </a:solidFill>
                <a:latin typeface="Arial"/>
                <a:cs typeface="Arial"/>
              </a:rPr>
              <a:t>Vandermonde</a:t>
            </a:r>
            <a:r>
              <a:rPr lang="en-US" sz="2400" i="1" dirty="0">
                <a:solidFill>
                  <a:srgbClr val="000000"/>
                </a:solidFill>
                <a:latin typeface="Arial"/>
                <a:cs typeface="Arial"/>
              </a:rPr>
              <a:t> matrices</a:t>
            </a: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38F8AB-C298-384C-898F-E20BE7D64061}"/>
                  </a:ext>
                </a:extLst>
              </p:cNvPr>
              <p:cNvSpPr txBox="1"/>
              <p:nvPr/>
            </p:nvSpPr>
            <p:spPr>
              <a:xfrm>
                <a:off x="2135560" y="3687416"/>
                <a:ext cx="78488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Let’s look at shares of parties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.</m:t>
                    </m:r>
                  </m:oMath>
                </a14:m>
                <a:endParaRPr lang="en-US" sz="24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38F8AB-C298-384C-898F-E20BE7D64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3687416"/>
                <a:ext cx="7848872" cy="461665"/>
              </a:xfrm>
              <a:prstGeom prst="rect">
                <a:avLst/>
              </a:prstGeom>
              <a:blipFill>
                <a:blip r:embed="rId6"/>
                <a:stretch>
                  <a:fillRect l="-1292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4327F2-B2B3-E648-8270-EF1CBCF70D85}"/>
                  </a:ext>
                </a:extLst>
              </p:cNvPr>
              <p:cNvSpPr txBox="1"/>
              <p:nvPr/>
            </p:nvSpPr>
            <p:spPr>
              <a:xfrm>
                <a:off x="3892844" y="6269529"/>
                <a:ext cx="67751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Arial"/>
                      </a:rPr>
                      <m:t>𝑡</m:t>
                    </m:r>
                  </m:oMath>
                </a14:m>
                <a:r>
                  <a:rPr lang="en-US" sz="2400" i="1" dirty="0">
                    <a:solidFill>
                      <a:schemeClr val="accent1">
                        <a:lumMod val="50000"/>
                      </a:schemeClr>
                    </a:solidFill>
                    <a:latin typeface="Arial"/>
                    <a:cs typeface="Arial"/>
                  </a:rPr>
                  <a:t>-by-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Arial"/>
                      </a:rPr>
                      <m:t>𝑡</m:t>
                    </m:r>
                  </m:oMath>
                </a14:m>
                <a:r>
                  <a:rPr lang="en-US" sz="2400" i="1" dirty="0">
                    <a:solidFill>
                      <a:schemeClr val="accent1">
                        <a:lumMod val="50000"/>
                      </a:schemeClr>
                    </a:solidFill>
                    <a:latin typeface="Arial"/>
                    <a:cs typeface="Arial"/>
                  </a:rPr>
                  <a:t> </a:t>
                </a:r>
                <a:r>
                  <a:rPr lang="en-US" sz="2400" i="1" dirty="0" err="1">
                    <a:solidFill>
                      <a:schemeClr val="accent1">
                        <a:lumMod val="50000"/>
                      </a:schemeClr>
                    </a:solidFill>
                    <a:latin typeface="Arial"/>
                    <a:cs typeface="Arial"/>
                  </a:rPr>
                  <a:t>Vandermonde</a:t>
                </a:r>
                <a:r>
                  <a:rPr lang="en-US" sz="2400" i="1" dirty="0">
                    <a:solidFill>
                      <a:schemeClr val="accent1">
                        <a:lumMod val="50000"/>
                      </a:schemeClr>
                    </a:solidFill>
                    <a:latin typeface="Arial"/>
                    <a:cs typeface="Arial"/>
                  </a:rPr>
                  <a:t> matrix which is </a:t>
                </a:r>
                <a:r>
                  <a:rPr lang="en-US" sz="2400" b="1" i="1" dirty="0">
                    <a:solidFill>
                      <a:schemeClr val="accent1">
                        <a:lumMod val="50000"/>
                      </a:schemeClr>
                    </a:solidFill>
                    <a:latin typeface="Arial"/>
                    <a:cs typeface="Arial"/>
                  </a:rPr>
                  <a:t>invertible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4327F2-B2B3-E648-8270-EF1CBCF70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844" y="6269529"/>
                <a:ext cx="6775156" cy="461665"/>
              </a:xfrm>
              <a:prstGeom prst="rect">
                <a:avLst/>
              </a:prstGeom>
              <a:blipFill>
                <a:blip r:embed="rId7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669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3">
            <a:extLst>
              <a:ext uri="{FF2B5EF4-FFF2-40B4-BE49-F238E27FC236}">
                <a16:creationId xmlns:a16="http://schemas.microsoft.com/office/drawing/2014/main" id="{83DBF138-C1C4-164F-9AA0-24A2399517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5400" y="116632"/>
            <a:ext cx="10945216" cy="685800"/>
          </a:xfrm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Shamir’s t-out-of-n Secret Sharing</a:t>
            </a:r>
          </a:p>
        </p:txBody>
      </p:sp>
      <p:sp>
        <p:nvSpPr>
          <p:cNvPr id="6" name="Rectangle 63">
            <a:extLst>
              <a:ext uri="{FF2B5EF4-FFF2-40B4-BE49-F238E27FC236}">
                <a16:creationId xmlns:a16="http://schemas.microsoft.com/office/drawing/2014/main" id="{5543AD99-C40D-A04C-ADF5-10A1CE3FDF51}"/>
              </a:ext>
            </a:extLst>
          </p:cNvPr>
          <p:cNvSpPr txBox="1">
            <a:spLocks noChangeArrowheads="1"/>
          </p:cNvSpPr>
          <p:nvPr/>
        </p:nvSpPr>
        <p:spPr>
          <a:xfrm>
            <a:off x="3215681" y="780277"/>
            <a:ext cx="6480721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en-US" sz="2400" b="1" dirty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Key Idea: Polynomials are Amazing!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/>
              <p:nvPr/>
            </p:nvSpPr>
            <p:spPr>
              <a:xfrm>
                <a:off x="2999656" y="1340769"/>
                <a:ext cx="640871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−1</m:t>
                        </m:r>
                      </m:sup>
                    </m:sSup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+…+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𝑥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𝑏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Arial"/>
                    <a:cs typeface="Arial"/>
                  </a:rPr>
                  <a:t> </a:t>
                </a:r>
                <a:br>
                  <a:rPr lang="en-US" sz="2400" dirty="0">
                    <a:solidFill>
                      <a:srgbClr val="0000FF"/>
                    </a:solidFill>
                    <a:latin typeface="Arial"/>
                    <a:cs typeface="Arial"/>
                  </a:rPr>
                </a:br>
                <a:r>
                  <a:rPr lang="en-US" sz="2400" dirty="0">
                    <a:solidFill>
                      <a:srgbClr val="0000FF"/>
                    </a:solidFill>
                    <a:latin typeface="Arial"/>
                    <a:cs typeface="Arial"/>
                  </a:rPr>
                  <a:t>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Arial"/>
                    <a:cs typeface="Arial"/>
                  </a:rPr>
                  <a:t> are uniformly random mod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𝑝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656" y="1340769"/>
                <a:ext cx="6408712" cy="830997"/>
              </a:xfrm>
              <a:prstGeom prst="rect">
                <a:avLst/>
              </a:prstGeom>
              <a:blipFill>
                <a:blip r:embed="rId3"/>
                <a:stretch>
                  <a:fillRect l="-792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/>
              <p:nvPr/>
            </p:nvSpPr>
            <p:spPr>
              <a:xfrm>
                <a:off x="1919537" y="2367876"/>
                <a:ext cx="85689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…,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537" y="2367876"/>
                <a:ext cx="8568953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AA4A1F9-FF67-F944-966F-5E486BD34DC8}"/>
              </a:ext>
            </a:extLst>
          </p:cNvPr>
          <p:cNvSpPr txBox="1"/>
          <p:nvPr/>
        </p:nvSpPr>
        <p:spPr>
          <a:xfrm>
            <a:off x="2135560" y="3068961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000000"/>
                </a:solidFill>
                <a:latin typeface="Arial"/>
                <a:cs typeface="Arial"/>
              </a:rPr>
              <a:t>Correctness</a:t>
            </a: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: Alternatively, </a:t>
            </a:r>
            <a:r>
              <a:rPr lang="en-US" sz="2400" i="1" dirty="0">
                <a:solidFill>
                  <a:srgbClr val="000000"/>
                </a:solidFill>
                <a:latin typeface="Arial"/>
                <a:cs typeface="Arial"/>
              </a:rPr>
              <a:t>Lagrange interpolation </a:t>
            </a: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gives an explicit formula that recovers b.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40D87D-FDE1-324E-9AB8-DA7902523746}"/>
                  </a:ext>
                </a:extLst>
              </p:cNvPr>
              <p:cNvSpPr txBox="1"/>
              <p:nvPr/>
            </p:nvSpPr>
            <p:spPr>
              <a:xfrm>
                <a:off x="2046149" y="4139378"/>
                <a:ext cx="7848872" cy="1169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𝑏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0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𝑡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)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40D87D-FDE1-324E-9AB8-DA7902523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149" y="4139378"/>
                <a:ext cx="7848872" cy="1169807"/>
              </a:xfrm>
              <a:prstGeom prst="rect">
                <a:avLst/>
              </a:prstGeom>
              <a:blipFill>
                <a:blip r:embed="rId5"/>
                <a:stretch>
                  <a:fillRect t="-96809" b="-146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619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722806-D2CB-0049-BFAB-4AA7B406D72A}"/>
                  </a:ext>
                </a:extLst>
              </p:cNvPr>
              <p:cNvSpPr txBox="1"/>
              <p:nvPr/>
            </p:nvSpPr>
            <p:spPr>
              <a:xfrm>
                <a:off x="2135560" y="4325312"/>
                <a:ext cx="8149282" cy="1767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722806-D2CB-0049-BFAB-4AA7B406D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4325312"/>
                <a:ext cx="8149282" cy="1767984"/>
              </a:xfrm>
              <a:prstGeom prst="rect">
                <a:avLst/>
              </a:prstGeom>
              <a:blipFill>
                <a:blip r:embed="rId3"/>
                <a:stretch>
                  <a:fillRect t="-709" r="-779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63">
            <a:extLst>
              <a:ext uri="{FF2B5EF4-FFF2-40B4-BE49-F238E27FC236}">
                <a16:creationId xmlns:a16="http://schemas.microsoft.com/office/drawing/2014/main" id="{83DBF138-C1C4-164F-9AA0-24A2399517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5400" y="116632"/>
            <a:ext cx="10945216" cy="685800"/>
          </a:xfrm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Shamir’s t-out-of-n Secret Sharing</a:t>
            </a:r>
          </a:p>
        </p:txBody>
      </p:sp>
      <p:sp>
        <p:nvSpPr>
          <p:cNvPr id="6" name="Rectangle 63">
            <a:extLst>
              <a:ext uri="{FF2B5EF4-FFF2-40B4-BE49-F238E27FC236}">
                <a16:creationId xmlns:a16="http://schemas.microsoft.com/office/drawing/2014/main" id="{5543AD99-C40D-A04C-ADF5-10A1CE3FDF51}"/>
              </a:ext>
            </a:extLst>
          </p:cNvPr>
          <p:cNvSpPr txBox="1">
            <a:spLocks noChangeArrowheads="1"/>
          </p:cNvSpPr>
          <p:nvPr/>
        </p:nvSpPr>
        <p:spPr>
          <a:xfrm>
            <a:off x="3215681" y="780277"/>
            <a:ext cx="6480721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en-US" sz="2400" b="1" dirty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Key Idea: Polynomials are Amazing!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/>
              <p:nvPr/>
            </p:nvSpPr>
            <p:spPr>
              <a:xfrm>
                <a:off x="2999656" y="1340769"/>
                <a:ext cx="640871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−1</m:t>
                        </m:r>
                      </m:sup>
                    </m:sSup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+…+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𝑥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𝑏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Arial"/>
                    <a:cs typeface="Arial"/>
                  </a:rPr>
                  <a:t> </a:t>
                </a:r>
                <a:br>
                  <a:rPr lang="en-US" sz="2400" dirty="0">
                    <a:solidFill>
                      <a:srgbClr val="0000FF"/>
                    </a:solidFill>
                    <a:latin typeface="Arial"/>
                    <a:cs typeface="Arial"/>
                  </a:rPr>
                </a:br>
                <a:r>
                  <a:rPr lang="en-US" sz="2400" dirty="0">
                    <a:solidFill>
                      <a:srgbClr val="0000FF"/>
                    </a:solidFill>
                    <a:latin typeface="Arial"/>
                    <a:cs typeface="Arial"/>
                  </a:rPr>
                  <a:t>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Arial"/>
                    <a:cs typeface="Arial"/>
                  </a:rPr>
                  <a:t> are uniformly random mod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𝑝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656" y="1340769"/>
                <a:ext cx="6408712" cy="830997"/>
              </a:xfrm>
              <a:prstGeom prst="rect">
                <a:avLst/>
              </a:prstGeom>
              <a:blipFill>
                <a:blip r:embed="rId4"/>
                <a:stretch>
                  <a:fillRect l="-792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/>
              <p:nvPr/>
            </p:nvSpPr>
            <p:spPr>
              <a:xfrm>
                <a:off x="1919537" y="2367876"/>
                <a:ext cx="85689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…,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537" y="2367876"/>
                <a:ext cx="8568953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AA4A1F9-FF67-F944-966F-5E486BD34DC8}"/>
              </a:ext>
            </a:extLst>
          </p:cNvPr>
          <p:cNvSpPr txBox="1"/>
          <p:nvPr/>
        </p:nvSpPr>
        <p:spPr>
          <a:xfrm>
            <a:off x="2135560" y="3068961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000000"/>
                </a:solidFill>
                <a:latin typeface="Arial"/>
                <a:cs typeface="Arial"/>
              </a:rPr>
              <a:t>Security</a:t>
            </a: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38F8AB-C298-384C-898F-E20BE7D64061}"/>
                  </a:ext>
                </a:extLst>
              </p:cNvPr>
              <p:cNvSpPr txBox="1"/>
              <p:nvPr/>
            </p:nvSpPr>
            <p:spPr>
              <a:xfrm>
                <a:off x="2135560" y="3687416"/>
                <a:ext cx="78488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Let’s look at shares of parties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−1</m:t>
                        </m:r>
                      </m:sub>
                    </m:sSub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.</m:t>
                    </m:r>
                  </m:oMath>
                </a14:m>
                <a:endParaRPr lang="en-US" sz="24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38F8AB-C298-384C-898F-E20BE7D64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3687416"/>
                <a:ext cx="7848872" cy="461665"/>
              </a:xfrm>
              <a:prstGeom prst="rect">
                <a:avLst/>
              </a:prstGeom>
              <a:blipFill>
                <a:blip r:embed="rId6"/>
                <a:stretch>
                  <a:fillRect l="-1292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4327F2-B2B3-E648-8270-EF1CBCF70D85}"/>
                  </a:ext>
                </a:extLst>
              </p:cNvPr>
              <p:cNvSpPr txBox="1"/>
              <p:nvPr/>
            </p:nvSpPr>
            <p:spPr>
              <a:xfrm>
                <a:off x="3892844" y="6269529"/>
                <a:ext cx="67751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Arial"/>
                      </a:rPr>
                      <m:t>(</m:t>
                    </m:r>
                    <m:r>
                      <a:rPr lang="en-US" sz="24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Arial"/>
                      </a:rPr>
                      <m:t>𝑡</m:t>
                    </m:r>
                    <m:r>
                      <a:rPr lang="en-US" sz="24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Arial"/>
                      </a:rPr>
                      <m:t>−1)</m:t>
                    </m:r>
                  </m:oMath>
                </a14:m>
                <a:r>
                  <a:rPr lang="en-US" sz="2400" i="1" dirty="0">
                    <a:solidFill>
                      <a:schemeClr val="accent1">
                        <a:lumMod val="50000"/>
                      </a:schemeClr>
                    </a:solidFill>
                    <a:latin typeface="Arial"/>
                    <a:cs typeface="Arial"/>
                  </a:rPr>
                  <a:t>-by-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Arial"/>
                      </a:rPr>
                      <m:t>𝑡</m:t>
                    </m:r>
                  </m:oMath>
                </a14:m>
                <a:r>
                  <a:rPr lang="en-US" sz="2400" i="1" dirty="0">
                    <a:solidFill>
                      <a:schemeClr val="accent1">
                        <a:lumMod val="50000"/>
                      </a:schemeClr>
                    </a:solidFill>
                    <a:latin typeface="Arial"/>
                    <a:cs typeface="Arial"/>
                  </a:rPr>
                  <a:t> </a:t>
                </a:r>
                <a:r>
                  <a:rPr lang="en-US" sz="2400" i="1" dirty="0" err="1">
                    <a:solidFill>
                      <a:schemeClr val="accent1">
                        <a:lumMod val="50000"/>
                      </a:schemeClr>
                    </a:solidFill>
                    <a:latin typeface="Arial"/>
                    <a:cs typeface="Arial"/>
                  </a:rPr>
                  <a:t>Vandermonde</a:t>
                </a:r>
                <a:r>
                  <a:rPr lang="en-US" sz="2400" i="1" dirty="0">
                    <a:solidFill>
                      <a:schemeClr val="accent1">
                        <a:lumMod val="50000"/>
                      </a:schemeClr>
                    </a:solidFill>
                    <a:latin typeface="Arial"/>
                    <a:cs typeface="Arial"/>
                  </a:rPr>
                  <a:t> matrix</a:t>
                </a:r>
                <a:endParaRPr lang="en-US" sz="2400" b="1" i="1" dirty="0">
                  <a:solidFill>
                    <a:schemeClr val="accent1">
                      <a:lumMod val="50000"/>
                    </a:schemeClr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4327F2-B2B3-E648-8270-EF1CBCF70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844" y="6269529"/>
                <a:ext cx="6775156" cy="461665"/>
              </a:xfrm>
              <a:prstGeom prst="rect">
                <a:avLst/>
              </a:prstGeom>
              <a:blipFill>
                <a:blip r:embed="rId7"/>
                <a:stretch>
                  <a:fillRect l="-748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3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722806-D2CB-0049-BFAB-4AA7B406D72A}"/>
                  </a:ext>
                </a:extLst>
              </p:cNvPr>
              <p:cNvSpPr txBox="1"/>
              <p:nvPr/>
            </p:nvSpPr>
            <p:spPr>
              <a:xfrm>
                <a:off x="2135560" y="4325312"/>
                <a:ext cx="8149282" cy="1767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722806-D2CB-0049-BFAB-4AA7B406D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4325312"/>
                <a:ext cx="8149282" cy="1767984"/>
              </a:xfrm>
              <a:prstGeom prst="rect">
                <a:avLst/>
              </a:prstGeom>
              <a:blipFill>
                <a:blip r:embed="rId3"/>
                <a:stretch>
                  <a:fillRect t="-709" r="-779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63">
            <a:extLst>
              <a:ext uri="{FF2B5EF4-FFF2-40B4-BE49-F238E27FC236}">
                <a16:creationId xmlns:a16="http://schemas.microsoft.com/office/drawing/2014/main" id="{83DBF138-C1C4-164F-9AA0-24A2399517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5400" y="116632"/>
            <a:ext cx="10945216" cy="685800"/>
          </a:xfrm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Shamir’s t-out-of-n Secret Sharing</a:t>
            </a:r>
          </a:p>
        </p:txBody>
      </p:sp>
      <p:sp>
        <p:nvSpPr>
          <p:cNvPr id="6" name="Rectangle 63">
            <a:extLst>
              <a:ext uri="{FF2B5EF4-FFF2-40B4-BE49-F238E27FC236}">
                <a16:creationId xmlns:a16="http://schemas.microsoft.com/office/drawing/2014/main" id="{5543AD99-C40D-A04C-ADF5-10A1CE3FDF51}"/>
              </a:ext>
            </a:extLst>
          </p:cNvPr>
          <p:cNvSpPr txBox="1">
            <a:spLocks noChangeArrowheads="1"/>
          </p:cNvSpPr>
          <p:nvPr/>
        </p:nvSpPr>
        <p:spPr>
          <a:xfrm>
            <a:off x="3215681" y="780277"/>
            <a:ext cx="6480721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en-US" sz="2400" b="1" dirty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Key Idea: Polynomials are Amazing!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/>
              <p:nvPr/>
            </p:nvSpPr>
            <p:spPr>
              <a:xfrm>
                <a:off x="2999656" y="1340769"/>
                <a:ext cx="640871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−1</m:t>
                        </m:r>
                      </m:sup>
                    </m:sSup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+…+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𝑥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𝑏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Arial"/>
                    <a:cs typeface="Arial"/>
                  </a:rPr>
                  <a:t> </a:t>
                </a:r>
                <a:br>
                  <a:rPr lang="en-US" sz="2400" dirty="0">
                    <a:solidFill>
                      <a:srgbClr val="0000FF"/>
                    </a:solidFill>
                    <a:latin typeface="Arial"/>
                    <a:cs typeface="Arial"/>
                  </a:rPr>
                </a:br>
                <a:r>
                  <a:rPr lang="en-US" sz="2400" dirty="0">
                    <a:solidFill>
                      <a:srgbClr val="0000FF"/>
                    </a:solidFill>
                    <a:latin typeface="Arial"/>
                    <a:cs typeface="Arial"/>
                  </a:rPr>
                  <a:t>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Arial"/>
                    <a:cs typeface="Arial"/>
                  </a:rPr>
                  <a:t> are uniformly random mod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𝑝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656" y="1340769"/>
                <a:ext cx="6408712" cy="830997"/>
              </a:xfrm>
              <a:prstGeom prst="rect">
                <a:avLst/>
              </a:prstGeom>
              <a:blipFill>
                <a:blip r:embed="rId4"/>
                <a:stretch>
                  <a:fillRect l="-792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/>
              <p:nvPr/>
            </p:nvSpPr>
            <p:spPr>
              <a:xfrm>
                <a:off x="1919537" y="2367876"/>
                <a:ext cx="85689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…,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537" y="2367876"/>
                <a:ext cx="8568953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38F8AB-C298-384C-898F-E20BE7D64061}"/>
                  </a:ext>
                </a:extLst>
              </p:cNvPr>
              <p:cNvSpPr txBox="1"/>
              <p:nvPr/>
            </p:nvSpPr>
            <p:spPr>
              <a:xfrm>
                <a:off x="2063552" y="3102060"/>
                <a:ext cx="835292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2400" b="1" dirty="0">
                    <a:solidFill>
                      <a:srgbClr val="000000"/>
                    </a:solidFill>
                  </a:rPr>
                  <a:t>Security: 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For every </a:t>
                </a:r>
                <a:r>
                  <a:rPr lang="en-US" sz="2400" dirty="0" err="1">
                    <a:solidFill>
                      <a:srgbClr val="000000"/>
                    </a:solidFill>
                    <a:latin typeface="Arial"/>
                    <a:cs typeface="Arial"/>
                  </a:rPr>
                  <a:t>valu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e of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 there is a unique polynomial with constant term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 and shares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−1</m:t>
                        </m:r>
                      </m:sub>
                    </m:sSub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.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38F8AB-C298-384C-898F-E20BE7D64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3102060"/>
                <a:ext cx="8352929" cy="830997"/>
              </a:xfrm>
              <a:prstGeom prst="rect">
                <a:avLst/>
              </a:prstGeom>
              <a:blipFill>
                <a:blip r:embed="rId6"/>
                <a:stretch>
                  <a:fillRect l="-1062" t="-7576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4327F2-B2B3-E648-8270-EF1CBCF70D85}"/>
                  </a:ext>
                </a:extLst>
              </p:cNvPr>
              <p:cNvSpPr txBox="1"/>
              <p:nvPr/>
            </p:nvSpPr>
            <p:spPr>
              <a:xfrm>
                <a:off x="3892844" y="6269529"/>
                <a:ext cx="67751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Arial"/>
                      </a:rPr>
                      <m:t>(</m:t>
                    </m:r>
                    <m:r>
                      <a:rPr lang="en-US" sz="24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Arial"/>
                      </a:rPr>
                      <m:t>𝑡</m:t>
                    </m:r>
                    <m:r>
                      <a:rPr lang="en-US" sz="24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Arial"/>
                      </a:rPr>
                      <m:t>−1)</m:t>
                    </m:r>
                  </m:oMath>
                </a14:m>
                <a:r>
                  <a:rPr lang="en-US" sz="2400" i="1" dirty="0">
                    <a:solidFill>
                      <a:schemeClr val="accent1">
                        <a:lumMod val="50000"/>
                      </a:schemeClr>
                    </a:solidFill>
                    <a:latin typeface="Arial"/>
                    <a:cs typeface="Arial"/>
                  </a:rPr>
                  <a:t>-by-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Arial"/>
                      </a:rPr>
                      <m:t>𝑡</m:t>
                    </m:r>
                  </m:oMath>
                </a14:m>
                <a:r>
                  <a:rPr lang="en-US" sz="2400" i="1" dirty="0">
                    <a:solidFill>
                      <a:schemeClr val="accent1">
                        <a:lumMod val="50000"/>
                      </a:schemeClr>
                    </a:solidFill>
                    <a:latin typeface="Arial"/>
                    <a:cs typeface="Arial"/>
                  </a:rPr>
                  <a:t> </a:t>
                </a:r>
                <a:r>
                  <a:rPr lang="en-US" sz="2400" i="1" dirty="0" err="1">
                    <a:solidFill>
                      <a:schemeClr val="accent1">
                        <a:lumMod val="50000"/>
                      </a:schemeClr>
                    </a:solidFill>
                    <a:latin typeface="Arial"/>
                    <a:cs typeface="Arial"/>
                  </a:rPr>
                  <a:t>Vandermonde</a:t>
                </a:r>
                <a:r>
                  <a:rPr lang="en-US" sz="2400" i="1" dirty="0">
                    <a:solidFill>
                      <a:schemeClr val="accent1">
                        <a:lumMod val="50000"/>
                      </a:schemeClr>
                    </a:solidFill>
                    <a:latin typeface="Arial"/>
                    <a:cs typeface="Arial"/>
                  </a:rPr>
                  <a:t> matrix</a:t>
                </a:r>
                <a:endParaRPr lang="en-US" sz="2400" b="1" i="1" dirty="0">
                  <a:solidFill>
                    <a:schemeClr val="accent1">
                      <a:lumMod val="50000"/>
                    </a:schemeClr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4327F2-B2B3-E648-8270-EF1CBCF70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844" y="6269529"/>
                <a:ext cx="6775156" cy="461665"/>
              </a:xfrm>
              <a:prstGeom prst="rect">
                <a:avLst/>
              </a:prstGeom>
              <a:blipFill>
                <a:blip r:embed="rId7"/>
                <a:stretch>
                  <a:fillRect l="-748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682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3">
            <a:extLst>
              <a:ext uri="{FF2B5EF4-FFF2-40B4-BE49-F238E27FC236}">
                <a16:creationId xmlns:a16="http://schemas.microsoft.com/office/drawing/2014/main" id="{83DBF138-C1C4-164F-9AA0-24A2399517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5400" y="116632"/>
            <a:ext cx="10945216" cy="685800"/>
          </a:xfrm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Shamir’s t-out-of-n Secret Sharing</a:t>
            </a:r>
          </a:p>
        </p:txBody>
      </p:sp>
      <p:sp>
        <p:nvSpPr>
          <p:cNvPr id="6" name="Rectangle 63">
            <a:extLst>
              <a:ext uri="{FF2B5EF4-FFF2-40B4-BE49-F238E27FC236}">
                <a16:creationId xmlns:a16="http://schemas.microsoft.com/office/drawing/2014/main" id="{5543AD99-C40D-A04C-ADF5-10A1CE3FDF51}"/>
              </a:ext>
            </a:extLst>
          </p:cNvPr>
          <p:cNvSpPr txBox="1">
            <a:spLocks noChangeArrowheads="1"/>
          </p:cNvSpPr>
          <p:nvPr/>
        </p:nvSpPr>
        <p:spPr>
          <a:xfrm>
            <a:off x="3215681" y="780277"/>
            <a:ext cx="6480721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en-US" sz="2400" b="1" dirty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Key Idea: Polynomials are Amazing!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/>
              <p:nvPr/>
            </p:nvSpPr>
            <p:spPr>
              <a:xfrm>
                <a:off x="2999656" y="1340769"/>
                <a:ext cx="640871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−1</m:t>
                        </m:r>
                      </m:sup>
                    </m:sSup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+…+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𝑥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𝑏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Arial"/>
                    <a:cs typeface="Arial"/>
                  </a:rPr>
                  <a:t> </a:t>
                </a:r>
                <a:br>
                  <a:rPr lang="en-US" sz="2400" dirty="0">
                    <a:solidFill>
                      <a:srgbClr val="0000FF"/>
                    </a:solidFill>
                    <a:latin typeface="Arial"/>
                    <a:cs typeface="Arial"/>
                  </a:rPr>
                </a:br>
                <a:r>
                  <a:rPr lang="en-US" sz="2400" dirty="0">
                    <a:solidFill>
                      <a:srgbClr val="0000FF"/>
                    </a:solidFill>
                    <a:latin typeface="Arial"/>
                    <a:cs typeface="Arial"/>
                  </a:rPr>
                  <a:t>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Arial"/>
                    <a:cs typeface="Arial"/>
                  </a:rPr>
                  <a:t> are uniformly random mod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Arial"/>
                      </a:rPr>
                      <m:t>𝑝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656" y="1340769"/>
                <a:ext cx="6408712" cy="830997"/>
              </a:xfrm>
              <a:prstGeom prst="rect">
                <a:avLst/>
              </a:prstGeom>
              <a:blipFill>
                <a:blip r:embed="rId3"/>
                <a:stretch>
                  <a:fillRect l="-792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/>
              <p:nvPr/>
            </p:nvSpPr>
            <p:spPr>
              <a:xfrm>
                <a:off x="1919537" y="2367876"/>
                <a:ext cx="85689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…,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537" y="2367876"/>
                <a:ext cx="8568953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38F8AB-C298-384C-898F-E20BE7D64061}"/>
                  </a:ext>
                </a:extLst>
              </p:cNvPr>
              <p:cNvSpPr txBox="1"/>
              <p:nvPr/>
            </p:nvSpPr>
            <p:spPr>
              <a:xfrm>
                <a:off x="2063552" y="3102060"/>
                <a:ext cx="835292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2400" b="1" dirty="0">
                    <a:solidFill>
                      <a:srgbClr val="000000"/>
                    </a:solidFill>
                  </a:rPr>
                  <a:t>Security: 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For every </a:t>
                </a:r>
                <a:r>
                  <a:rPr lang="en-US" sz="2400" dirty="0" err="1">
                    <a:solidFill>
                      <a:srgbClr val="000000"/>
                    </a:solidFill>
                    <a:latin typeface="Arial"/>
                    <a:cs typeface="Arial"/>
                  </a:rPr>
                  <a:t>valu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e of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 there is a unique polynomial with constant term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 and shares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−1</m:t>
                        </m:r>
                      </m:sub>
                    </m:sSub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.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38F8AB-C298-384C-898F-E20BE7D64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3102060"/>
                <a:ext cx="8352929" cy="830997"/>
              </a:xfrm>
              <a:prstGeom prst="rect">
                <a:avLst/>
              </a:prstGeom>
              <a:blipFill>
                <a:blip r:embed="rId5"/>
                <a:stretch>
                  <a:fillRect l="-1062" t="-7576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BA8ED9-EF58-E345-92C2-A6543C243E93}"/>
                  </a:ext>
                </a:extLst>
              </p:cNvPr>
              <p:cNvSpPr txBox="1"/>
              <p:nvPr/>
            </p:nvSpPr>
            <p:spPr>
              <a:xfrm>
                <a:off x="2063553" y="4182180"/>
                <a:ext cx="835292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Corollary: for every value of the secret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is equally likely given the shares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−1</m:t>
                        </m:r>
                      </m:sub>
                    </m:sSub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.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 In other words, the secret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is perfectly hidden given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 shares.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BA8ED9-EF58-E345-92C2-A6543C243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3" y="4182180"/>
                <a:ext cx="8352929" cy="1200329"/>
              </a:xfrm>
              <a:prstGeom prst="rect">
                <a:avLst/>
              </a:prstGeom>
              <a:blipFill>
                <a:blip r:embed="rId6"/>
                <a:stretch>
                  <a:fillRect l="-1062" t="-4211" r="-1669" b="-1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623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63"/>
          <p:cNvSpPr>
            <a:spLocks noGrp="1" noChangeArrowheads="1"/>
          </p:cNvSpPr>
          <p:nvPr>
            <p:ph type="title"/>
          </p:nvPr>
        </p:nvSpPr>
        <p:spPr>
          <a:xfrm>
            <a:off x="695400" y="438944"/>
            <a:ext cx="10945216" cy="685800"/>
          </a:xfrm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Secure </a:t>
            </a:r>
            <a:r>
              <a:rPr lang="en-US" b="1" i="1" dirty="0">
                <a:solidFill>
                  <a:srgbClr val="1A17A5"/>
                </a:solidFill>
                <a:latin typeface="Calibri" pitchFamily="34" charset="0"/>
              </a:rPr>
              <a:t>Multi-</a:t>
            </a:r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party Computation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4611492" y="1761668"/>
            <a:ext cx="908444" cy="9401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6096000" y="1700808"/>
            <a:ext cx="1232138" cy="1008112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5537014" y="2276872"/>
            <a:ext cx="7223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Callout 15"/>
          <p:cNvSpPr/>
          <p:nvPr/>
        </p:nvSpPr>
        <p:spPr>
          <a:xfrm>
            <a:off x="4092956" y="1268762"/>
            <a:ext cx="622830" cy="504055"/>
          </a:xfrm>
          <a:prstGeom prst="wedgeEllipseCallout">
            <a:avLst>
              <a:gd name="adj1" fmla="val 48238"/>
              <a:gd name="adj2" fmla="val 52626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latin typeface="Arial"/>
                <a:cs typeface="Arial"/>
              </a:rPr>
              <a:t>x</a:t>
            </a:r>
            <a:endParaRPr lang="en-US" sz="2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7" name="Oval Callout 16"/>
          <p:cNvSpPr/>
          <p:nvPr/>
        </p:nvSpPr>
        <p:spPr>
          <a:xfrm>
            <a:off x="7160739" y="1268762"/>
            <a:ext cx="622830" cy="504055"/>
          </a:xfrm>
          <a:prstGeom prst="wedgeEllipseCallout">
            <a:avLst>
              <a:gd name="adj1" fmla="val -47640"/>
              <a:gd name="adj2" fmla="val 67435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y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014" y="3160844"/>
            <a:ext cx="782216" cy="1102636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5159896" y="2874131"/>
            <a:ext cx="451562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6319230" y="2874131"/>
            <a:ext cx="377118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Callout 20"/>
          <p:cNvSpPr/>
          <p:nvPr/>
        </p:nvSpPr>
        <p:spPr>
          <a:xfrm>
            <a:off x="6404172" y="3460135"/>
            <a:ext cx="622830" cy="504055"/>
          </a:xfrm>
          <a:prstGeom prst="wedgeEllipseCallout">
            <a:avLst>
              <a:gd name="adj1" fmla="val -74606"/>
              <a:gd name="adj2" fmla="val -25121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z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47528" y="4653137"/>
            <a:ext cx="7547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defRPr/>
            </a:pPr>
            <a:r>
              <a:rPr lang="en-US" sz="2400" b="1" i="1" dirty="0">
                <a:solidFill>
                  <a:srgbClr val="1A17A5"/>
                </a:solidFill>
                <a:latin typeface="Arial"/>
                <a:cs typeface="Arial"/>
              </a:rPr>
              <a:t>TODAY</a:t>
            </a:r>
            <a:r>
              <a:rPr lang="en-US" sz="2400" b="1" dirty="0">
                <a:solidFill>
                  <a:srgbClr val="1A17A5"/>
                </a:solidFill>
                <a:latin typeface="Arial"/>
                <a:cs typeface="Arial"/>
              </a:rPr>
              <a:t>: HONEST MAJORITY</a:t>
            </a:r>
            <a:endParaRPr lang="en-US" sz="2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847528" y="5363925"/>
                <a:ext cx="855577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defRPr/>
                </a:pPr>
                <a:r>
                  <a:rPr lang="en-US" sz="2400" b="1" dirty="0">
                    <a:solidFill>
                      <a:srgbClr val="1A17A5"/>
                    </a:solidFill>
                    <a:latin typeface="Arial"/>
                    <a:cs typeface="Arial"/>
                  </a:rPr>
                  <a:t>Information-theoretically Secure Protocols for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1A17A5"/>
                        </a:solidFill>
                        <a:latin typeface="Cambria Math" charset="0"/>
                      </a:rPr>
                      <m:t>𝒏</m:t>
                    </m:r>
                  </m:oMath>
                </a14:m>
                <a:r>
                  <a:rPr lang="en-US" sz="2400" b="1" dirty="0">
                    <a:solidFill>
                      <a:srgbClr val="1A17A5"/>
                    </a:solidFill>
                    <a:latin typeface="Arial"/>
                    <a:cs typeface="Arial"/>
                  </a:rPr>
                  <a:t> parties with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1A17A5"/>
                        </a:solidFill>
                        <a:latin typeface="Cambria Math" charset="0"/>
                      </a:rPr>
                      <m:t>&lt;</m:t>
                    </m:r>
                    <m:r>
                      <a:rPr lang="en-US" sz="2400" b="1" i="1">
                        <a:solidFill>
                          <a:srgbClr val="1A17A5"/>
                        </a:solidFill>
                        <a:latin typeface="Cambria Math" charset="0"/>
                      </a:rPr>
                      <m:t>𝒏</m:t>
                    </m:r>
                    <m:r>
                      <a:rPr lang="en-US" sz="2400" b="1" i="1">
                        <a:solidFill>
                          <a:srgbClr val="1A17A5"/>
                        </a:solidFill>
                        <a:latin typeface="Cambria Math" charset="0"/>
                      </a:rPr>
                      <m:t>/</m:t>
                    </m:r>
                    <m:r>
                      <a:rPr lang="en-US" sz="2400" b="1" i="1">
                        <a:solidFill>
                          <a:srgbClr val="1A17A5"/>
                        </a:solidFill>
                        <a:latin typeface="Cambria Math" charset="0"/>
                      </a:rPr>
                      <m:t>𝟐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 </a:t>
                </a:r>
                <a:r>
                  <a:rPr lang="en-US" sz="2400" b="1" dirty="0">
                    <a:solidFill>
                      <a:srgbClr val="1A17A5"/>
                    </a:solidFill>
                    <a:latin typeface="Arial"/>
                    <a:cs typeface="Arial"/>
                  </a:rPr>
                  <a:t>corruptions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5363925"/>
                <a:ext cx="8555772" cy="830997"/>
              </a:xfrm>
              <a:prstGeom prst="rect">
                <a:avLst/>
              </a:prstGeom>
              <a:blipFill>
                <a:blip r:embed="rId5"/>
                <a:stretch>
                  <a:fillRect l="-1185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1847528" y="6228020"/>
            <a:ext cx="914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defRPr/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[BenOr-Goldwasser-Wigderson’88, Chaum-Crepeau-Damgard’88, BenOr-Rabin’89]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560" y="1658417"/>
            <a:ext cx="886408" cy="88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9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 rot="16200000">
            <a:off x="8275081" y="2430004"/>
            <a:ext cx="1143870" cy="998139"/>
            <a:chOff x="7909560" y="1958696"/>
            <a:chExt cx="1143870" cy="99813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66" t="38538" r="33550" b="36747"/>
            <a:stretch/>
          </p:blipFill>
          <p:spPr>
            <a:xfrm>
              <a:off x="8100391" y="1958696"/>
              <a:ext cx="953039" cy="998139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7909560" y="2411806"/>
              <a:ext cx="312969" cy="156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 rot="16200000">
            <a:off x="7266808" y="2081078"/>
            <a:ext cx="1042760" cy="936103"/>
            <a:chOff x="6431739" y="2385644"/>
            <a:chExt cx="1042760" cy="936103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63" t="39915" r="60699" b="36906"/>
            <a:stretch/>
          </p:blipFill>
          <p:spPr>
            <a:xfrm>
              <a:off x="6588225" y="2385644"/>
              <a:ext cx="886274" cy="936103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6431739" y="2774005"/>
              <a:ext cx="312969" cy="156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sp>
        <p:nvSpPr>
          <p:cNvPr id="157" name="Rectangle 63"/>
          <p:cNvSpPr>
            <a:spLocks noGrp="1" noChangeArrowheads="1"/>
          </p:cNvSpPr>
          <p:nvPr>
            <p:ph type="title"/>
          </p:nvPr>
        </p:nvSpPr>
        <p:spPr>
          <a:xfrm>
            <a:off x="695400" y="44624"/>
            <a:ext cx="10945216" cy="685800"/>
          </a:xfrm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Secure Multiparty Computation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2451252" y="1761668"/>
            <a:ext cx="908444" cy="94012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3935760" y="1700808"/>
            <a:ext cx="1232138" cy="1008112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3376774" y="2276872"/>
            <a:ext cx="7223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Callout 28"/>
          <p:cNvSpPr/>
          <p:nvPr/>
        </p:nvSpPr>
        <p:spPr>
          <a:xfrm>
            <a:off x="1932716" y="1268762"/>
            <a:ext cx="622830" cy="504055"/>
          </a:xfrm>
          <a:prstGeom prst="wedgeEllipseCallout">
            <a:avLst>
              <a:gd name="adj1" fmla="val 48238"/>
              <a:gd name="adj2" fmla="val 52626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latin typeface="Arial"/>
                <a:cs typeface="Arial"/>
              </a:rPr>
              <a:t>x</a:t>
            </a:r>
            <a:endParaRPr lang="en-US" sz="2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0" name="Oval Callout 29"/>
          <p:cNvSpPr/>
          <p:nvPr/>
        </p:nvSpPr>
        <p:spPr>
          <a:xfrm>
            <a:off x="5000499" y="1268762"/>
            <a:ext cx="622830" cy="504055"/>
          </a:xfrm>
          <a:prstGeom prst="wedgeEllipseCallout">
            <a:avLst>
              <a:gd name="adj1" fmla="val -47640"/>
              <a:gd name="adj2" fmla="val 67435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y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774" y="3160844"/>
            <a:ext cx="782216" cy="1102636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2999656" y="2874131"/>
            <a:ext cx="451562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4158990" y="2874131"/>
            <a:ext cx="377118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Callout 33"/>
          <p:cNvSpPr/>
          <p:nvPr/>
        </p:nvSpPr>
        <p:spPr>
          <a:xfrm>
            <a:off x="4243932" y="3460135"/>
            <a:ext cx="622830" cy="504055"/>
          </a:xfrm>
          <a:prstGeom prst="wedgeEllipseCallout">
            <a:avLst>
              <a:gd name="adj1" fmla="val -74606"/>
              <a:gd name="adj2" fmla="val -25121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z</a:t>
            </a:r>
          </a:p>
        </p:txBody>
      </p:sp>
      <p:sp>
        <p:nvSpPr>
          <p:cNvPr id="2" name="Triangle 1"/>
          <p:cNvSpPr/>
          <p:nvPr/>
        </p:nvSpPr>
        <p:spPr>
          <a:xfrm>
            <a:off x="5879977" y="1412777"/>
            <a:ext cx="4561441" cy="2047358"/>
          </a:xfrm>
          <a:prstGeom prst="triangle">
            <a:avLst>
              <a:gd name="adj" fmla="val 5122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063552" y="764704"/>
            <a:ext cx="914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defRPr/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[BenOr-Goldwasser-Wigderson’88, Chaum-Crepeau-Damgard’88, BenOr-Rabin’89]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825461" y="4365105"/>
            <a:ext cx="8951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defRPr/>
            </a:pP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1. Each party secret-shares their input on a degree-t polynomial.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8619272" y="2603814"/>
                <a:ext cx="5018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72" y="2603814"/>
                <a:ext cx="50184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7536161" y="2247256"/>
                <a:ext cx="5018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6161" y="2247256"/>
                <a:ext cx="50184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/>
          <p:cNvSpPr txBox="1"/>
          <p:nvPr/>
        </p:nvSpPr>
        <p:spPr>
          <a:xfrm>
            <a:off x="7464152" y="3450486"/>
            <a:ext cx="3766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defRPr/>
            </a:pP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Arithmetic circuit for F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847528" y="5376699"/>
            <a:ext cx="8712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defRPr/>
            </a:pP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2. Proceed gate by gate, maintaining the invariant that the parties holds a secret sharing of every wire value. 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847528" y="6207696"/>
            <a:ext cx="8712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defRPr/>
            </a:pP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3. Exchange the output shares &amp; reconstruct the output.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49C2AE5-0449-0E4C-AFC2-DF5B6F1301E4}"/>
              </a:ext>
            </a:extLst>
          </p:cNvPr>
          <p:cNvSpPr txBox="1"/>
          <p:nvPr/>
        </p:nvSpPr>
        <p:spPr>
          <a:xfrm>
            <a:off x="3469343" y="4859351"/>
            <a:ext cx="5651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defRPr/>
            </a:pP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// so, security against t corruptions</a:t>
            </a:r>
          </a:p>
        </p:txBody>
      </p:sp>
    </p:spTree>
    <p:extLst>
      <p:ext uri="{BB962C8B-B14F-4D97-AF65-F5344CB8AC3E}">
        <p14:creationId xmlns:p14="http://schemas.microsoft.com/office/powerpoint/2010/main" val="98554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3" grpId="0"/>
      <p:bldP spid="44" grpId="0"/>
      <p:bldP spid="3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066800" y="4892081"/>
            <a:ext cx="4525145" cy="24109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2451252" y="1761668"/>
            <a:ext cx="908444" cy="94012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3935760" y="1700808"/>
            <a:ext cx="1232138" cy="1008112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3376774" y="2276872"/>
            <a:ext cx="7223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Callout 28"/>
              <p:cNvSpPr/>
              <p:nvPr/>
            </p:nvSpPr>
            <p:spPr>
              <a:xfrm>
                <a:off x="1748738" y="1727676"/>
                <a:ext cx="622830" cy="504055"/>
              </a:xfrm>
              <a:prstGeom prst="wedgeEllipseCallout">
                <a:avLst>
                  <a:gd name="adj1" fmla="val 72208"/>
                  <a:gd name="adj2" fmla="val 8199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29" name="Oval Callout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738" y="1727676"/>
                <a:ext cx="622830" cy="504055"/>
              </a:xfrm>
              <a:prstGeom prst="wedgeEllipseCallout">
                <a:avLst>
                  <a:gd name="adj1" fmla="val 72208"/>
                  <a:gd name="adj2" fmla="val 8199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774" y="3160844"/>
            <a:ext cx="782216" cy="1102636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2999656" y="2874131"/>
            <a:ext cx="451562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4158990" y="2874131"/>
            <a:ext cx="377118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2291884" y="2656442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CC0099"/>
                                </a:solidFill>
                                <a:latin typeface="Cambria Math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CC0099"/>
                                </a:solidFill>
                                <a:latin typeface="Cambria Math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2400" b="1" dirty="0">
                    <a:solidFill>
                      <a:srgbClr val="CC0099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2400" b="1" dirty="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5361222" y="2178452"/>
            <a:ext cx="5559314" cy="4706932"/>
            <a:chOff x="3837222" y="2151068"/>
            <a:chExt cx="5559314" cy="4706932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652730" y="2151068"/>
              <a:ext cx="0" cy="47069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3837222" y="4081626"/>
                  <a:ext cx="116682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2000" dirty="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7222" y="4081626"/>
                  <a:ext cx="1166826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Straight Connector 3"/>
            <p:cNvCxnSpPr/>
            <p:nvPr/>
          </p:nvCxnSpPr>
          <p:spPr>
            <a:xfrm>
              <a:off x="4211960" y="5589240"/>
              <a:ext cx="51845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4572000" y="4438519"/>
              <a:ext cx="144016" cy="1426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176730" y="3028891"/>
            <a:ext cx="2338744" cy="1262799"/>
            <a:chOff x="4652730" y="3028890"/>
            <a:chExt cx="2338744" cy="1262799"/>
          </a:xfrm>
        </p:grpSpPr>
        <p:sp>
          <p:nvSpPr>
            <p:cNvPr id="35" name="Oval 34"/>
            <p:cNvSpPr/>
            <p:nvPr/>
          </p:nvSpPr>
          <p:spPr>
            <a:xfrm>
              <a:off x="5220072" y="4149080"/>
              <a:ext cx="144016" cy="142609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5868144" y="3831336"/>
              <a:ext cx="144016" cy="142609"/>
            </a:xfrm>
            <a:prstGeom prst="ellipse">
              <a:avLst/>
            </a:prstGeom>
            <a:solidFill>
              <a:srgbClr val="CC00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6516216" y="3501008"/>
              <a:ext cx="144016" cy="1426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4652730" y="3706267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(1,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>
                    <a:solidFill>
                      <a:srgbClr val="00B050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2730" y="3706267"/>
                  <a:ext cx="763290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4000" r="-16000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5392886" y="3388930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>
                            <a:solidFill>
                              <a:srgbClr val="CC0099"/>
                            </a:solidFill>
                            <a:latin typeface="Cambria Math" charset="0"/>
                          </a:rPr>
                          <m:t>(2,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CC0099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CC0099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CC0099"/>
                            </a:solidFill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>
                    <a:solidFill>
                      <a:srgbClr val="CC0099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2886" y="3388930"/>
                  <a:ext cx="763290" cy="40011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4000" r="-16800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6228184" y="3028890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(3,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8184" y="3028890"/>
                  <a:ext cx="763290" cy="40011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4000" r="-16800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2" name="Straight Connector 21"/>
          <p:cNvCxnSpPr/>
          <p:nvPr/>
        </p:nvCxnSpPr>
        <p:spPr>
          <a:xfrm flipV="1">
            <a:off x="5683466" y="2627128"/>
            <a:ext cx="4444983" cy="2098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703512" y="5046276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defRPr/>
            </a:pPr>
            <a:r>
              <a:rPr lang="en-US" sz="2400" b="1" dirty="0">
                <a:solidFill>
                  <a:srgbClr val="000000"/>
                </a:solidFill>
                <a:latin typeface="Arial"/>
                <a:cs typeface="Arial"/>
              </a:rPr>
              <a:t>Addition gate: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703512" y="5703640"/>
            <a:ext cx="3766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defRPr/>
            </a:pP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Locally add shares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Callout 45"/>
              <p:cNvSpPr/>
              <p:nvPr/>
            </p:nvSpPr>
            <p:spPr>
              <a:xfrm>
                <a:off x="5241953" y="1691026"/>
                <a:ext cx="622830" cy="504055"/>
              </a:xfrm>
              <a:prstGeom prst="wedgeEllipseCallout">
                <a:avLst>
                  <a:gd name="adj1" fmla="val -71609"/>
                  <a:gd name="adj2" fmla="val 19306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sz="2400" dirty="0">
                    <a:solidFill>
                      <a:srgbClr val="000000"/>
                    </a:solidFill>
                  </a:rPr>
                  <a:t>b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charset="0"/>
                      </a:rPr>
                      <m:t>′</m:t>
                    </m:r>
                  </m:oMath>
                </a14:m>
                <a:endParaRPr lang="en-US" sz="24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46" name="Oval Callout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1953" y="1691026"/>
                <a:ext cx="622830" cy="504055"/>
              </a:xfrm>
              <a:prstGeom prst="wedgeEllipseCallout">
                <a:avLst>
                  <a:gd name="adj1" fmla="val -71609"/>
                  <a:gd name="adj2" fmla="val 19306"/>
                </a:avLst>
              </a:prstGeom>
              <a:blipFill>
                <a:blip r:embed="rId13"/>
                <a:stretch>
                  <a:fillRect t="-2381" b="-214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/>
          <p:cNvGrpSpPr/>
          <p:nvPr/>
        </p:nvGrpSpPr>
        <p:grpSpPr>
          <a:xfrm>
            <a:off x="2279576" y="3217586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CC0099"/>
                                </a:solidFill>
                                <a:latin typeface="Cambria Math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CC0099"/>
                                </a:solidFill>
                                <a:latin typeface="Cambria Math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2400" b="1" i="1">
                            <a:solidFill>
                              <a:srgbClr val="CC0099"/>
                            </a:solidFill>
                            <a:latin typeface="Cambria Math" charset="0"/>
                          </a:rPr>
                          <m:t>′</m:t>
                        </m:r>
                      </m:oMath>
                    </m:oMathPara>
                  </a14:m>
                  <a:endParaRPr lang="en-US" sz="2400" b="1" dirty="0">
                    <a:solidFill>
                      <a:srgbClr val="CC0099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′</m:t>
                        </m:r>
                      </m:oMath>
                    </m:oMathPara>
                  </a14:m>
                  <a:endParaRPr lang="en-US" sz="2400" b="1" dirty="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1" name="Straight Connector 50"/>
          <p:cNvCxnSpPr/>
          <p:nvPr/>
        </p:nvCxnSpPr>
        <p:spPr>
          <a:xfrm flipV="1">
            <a:off x="5835866" y="4291690"/>
            <a:ext cx="4508607" cy="10815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/>
          <p:cNvGrpSpPr/>
          <p:nvPr/>
        </p:nvGrpSpPr>
        <p:grpSpPr>
          <a:xfrm>
            <a:off x="5361222" y="2907305"/>
            <a:ext cx="1166826" cy="4706932"/>
            <a:chOff x="3837222" y="2151068"/>
            <a:chExt cx="1166826" cy="4706932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4652730" y="2151068"/>
              <a:ext cx="0" cy="47069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3837222" y="4167292"/>
                  <a:ext cx="116682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′</m:t>
                        </m:r>
                      </m:oMath>
                    </m:oMathPara>
                  </a14:m>
                  <a:endParaRPr lang="en-US" sz="2000" dirty="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7222" y="4167292"/>
                  <a:ext cx="1166826" cy="40011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Oval 55"/>
            <p:cNvSpPr/>
            <p:nvPr/>
          </p:nvSpPr>
          <p:spPr>
            <a:xfrm>
              <a:off x="4572000" y="4438519"/>
              <a:ext cx="144016" cy="1426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168008" y="4221089"/>
            <a:ext cx="2376264" cy="974767"/>
            <a:chOff x="4652730" y="3316922"/>
            <a:chExt cx="2376264" cy="974767"/>
          </a:xfrm>
        </p:grpSpPr>
        <p:sp>
          <p:nvSpPr>
            <p:cNvPr id="58" name="Oval 57"/>
            <p:cNvSpPr/>
            <p:nvPr/>
          </p:nvSpPr>
          <p:spPr>
            <a:xfrm>
              <a:off x="5220072" y="4149080"/>
              <a:ext cx="144016" cy="142609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5868144" y="3997018"/>
              <a:ext cx="144016" cy="142609"/>
            </a:xfrm>
            <a:prstGeom prst="ellipse">
              <a:avLst/>
            </a:prstGeom>
            <a:solidFill>
              <a:srgbClr val="CC00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6516216" y="3822385"/>
              <a:ext cx="144016" cy="1426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4652730" y="3706267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(1,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′)</m:t>
                        </m:r>
                      </m:oMath>
                    </m:oMathPara>
                  </a14:m>
                  <a:endParaRPr lang="en-US" sz="2000" dirty="0">
                    <a:solidFill>
                      <a:srgbClr val="00B050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2730" y="3706267"/>
                  <a:ext cx="763290" cy="400110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4000" r="-24800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5473616" y="3564884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>
                            <a:solidFill>
                              <a:srgbClr val="CC0099"/>
                            </a:solidFill>
                            <a:latin typeface="Cambria Math" charset="0"/>
                          </a:rPr>
                          <m:t>(2,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CC0099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CC0099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CC0099"/>
                            </a:solidFill>
                            <a:latin typeface="Cambria Math" charset="0"/>
                          </a:rPr>
                          <m:t>′)</m:t>
                        </m:r>
                      </m:oMath>
                    </m:oMathPara>
                  </a14:m>
                  <a:endParaRPr lang="en-US" sz="2000" dirty="0">
                    <a:solidFill>
                      <a:srgbClr val="CC0099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3616" y="3564884"/>
                  <a:ext cx="763290" cy="400110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3968" r="-24603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6265704" y="3316922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(3,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′)</m:t>
                        </m:r>
                      </m:oMath>
                    </m:oMathPara>
                  </a14:m>
                  <a:endParaRPr lang="en-US" sz="2000" dirty="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5704" y="3316922"/>
                  <a:ext cx="763290" cy="400110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3968" r="-24603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4" name="Straight Connector 63"/>
          <p:cNvCxnSpPr/>
          <p:nvPr/>
        </p:nvCxnSpPr>
        <p:spPr>
          <a:xfrm flipV="1">
            <a:off x="5663952" y="1124744"/>
            <a:ext cx="2880320" cy="2386048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/>
          <p:cNvGrpSpPr/>
          <p:nvPr/>
        </p:nvGrpSpPr>
        <p:grpSpPr>
          <a:xfrm>
            <a:off x="5231904" y="2668850"/>
            <a:ext cx="1166826" cy="469898"/>
            <a:chOff x="3686358" y="4111230"/>
            <a:chExt cx="1166826" cy="4698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/>
                <p:cNvSpPr txBox="1"/>
                <p:nvPr/>
              </p:nvSpPr>
              <p:spPr>
                <a:xfrm>
                  <a:off x="3686358" y="4111230"/>
                  <a:ext cx="116682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′</m:t>
                        </m:r>
                      </m:oMath>
                    </m:oMathPara>
                  </a14:m>
                  <a:endParaRPr lang="en-US" sz="2000" dirty="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67" name="TextBox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6358" y="4111230"/>
                  <a:ext cx="1166826" cy="40011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Oval 67"/>
            <p:cNvSpPr/>
            <p:nvPr/>
          </p:nvSpPr>
          <p:spPr>
            <a:xfrm>
              <a:off x="4572000" y="4438519"/>
              <a:ext cx="144016" cy="1426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207568" y="2929554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+</m:t>
                        </m:r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>
                            <a:solidFill>
                              <a:srgbClr val="CC0099"/>
                            </a:solidFill>
                            <a:latin typeface="Cambria Math" charset="0"/>
                          </a:rPr>
                          <m:t>+</m:t>
                        </m:r>
                      </m:oMath>
                    </m:oMathPara>
                  </a14:m>
                  <a:endParaRPr lang="en-US" sz="2400" b="1" dirty="0">
                    <a:solidFill>
                      <a:srgbClr val="CC0099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+</m:t>
                        </m:r>
                      </m:oMath>
                    </m:oMathPara>
                  </a14:m>
                  <a:endParaRPr lang="en-US" sz="2400" b="1" dirty="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3" name="Group 72"/>
          <p:cNvGrpSpPr/>
          <p:nvPr/>
        </p:nvGrpSpPr>
        <p:grpSpPr>
          <a:xfrm>
            <a:off x="6735350" y="1444753"/>
            <a:ext cx="1440160" cy="1158815"/>
            <a:chOff x="5220072" y="3132874"/>
            <a:chExt cx="1440160" cy="1158815"/>
          </a:xfrm>
        </p:grpSpPr>
        <p:sp>
          <p:nvSpPr>
            <p:cNvPr id="74" name="Oval 73"/>
            <p:cNvSpPr/>
            <p:nvPr/>
          </p:nvSpPr>
          <p:spPr>
            <a:xfrm>
              <a:off x="5220072" y="4149080"/>
              <a:ext cx="144016" cy="142609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5868144" y="3663226"/>
              <a:ext cx="144016" cy="142609"/>
            </a:xfrm>
            <a:prstGeom prst="ellipse">
              <a:avLst/>
            </a:prstGeom>
            <a:solidFill>
              <a:srgbClr val="CC00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6516216" y="3132874"/>
              <a:ext cx="144016" cy="1426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sp>
        <p:nvSpPr>
          <p:cNvPr id="66" name="Rectangle 63">
            <a:extLst>
              <a:ext uri="{FF2B5EF4-FFF2-40B4-BE49-F238E27FC236}">
                <a16:creationId xmlns:a16="http://schemas.microsoft.com/office/drawing/2014/main" id="{C021BDC6-D44D-A445-84D8-B3AE3EA632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5400" y="44624"/>
            <a:ext cx="10945216" cy="685800"/>
          </a:xfrm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Secure Multiparty Computation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217A368-94A5-814D-BB28-83FEBCE1727B}"/>
              </a:ext>
            </a:extLst>
          </p:cNvPr>
          <p:cNvSpPr txBox="1"/>
          <p:nvPr/>
        </p:nvSpPr>
        <p:spPr>
          <a:xfrm>
            <a:off x="1919536" y="735088"/>
            <a:ext cx="8366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defRPr/>
            </a:pPr>
            <a:r>
              <a:rPr lang="en-US" sz="2400" b="1" i="1" dirty="0">
                <a:solidFill>
                  <a:srgbClr val="FF0000"/>
                </a:solidFill>
                <a:latin typeface="Arial"/>
                <a:cs typeface="Arial"/>
              </a:rPr>
              <a:t>Key Insight: Can homomorphically compute on shares!</a:t>
            </a:r>
          </a:p>
        </p:txBody>
      </p:sp>
    </p:spTree>
    <p:extLst>
      <p:ext uri="{BB962C8B-B14F-4D97-AF65-F5344CB8AC3E}">
        <p14:creationId xmlns:p14="http://schemas.microsoft.com/office/powerpoint/2010/main" val="155594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066800" y="4892081"/>
            <a:ext cx="4525145" cy="24109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2451252" y="1761668"/>
            <a:ext cx="908444" cy="94012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3935760" y="1700808"/>
            <a:ext cx="1232138" cy="1008112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3376774" y="2276872"/>
            <a:ext cx="7223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Callout 28"/>
              <p:cNvSpPr/>
              <p:nvPr/>
            </p:nvSpPr>
            <p:spPr>
              <a:xfrm>
                <a:off x="1748738" y="1727676"/>
                <a:ext cx="622830" cy="504055"/>
              </a:xfrm>
              <a:prstGeom prst="wedgeEllipseCallout">
                <a:avLst>
                  <a:gd name="adj1" fmla="val 72208"/>
                  <a:gd name="adj2" fmla="val 8199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29" name="Oval Callout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738" y="1727676"/>
                <a:ext cx="622830" cy="504055"/>
              </a:xfrm>
              <a:prstGeom prst="wedgeEllipseCallout">
                <a:avLst>
                  <a:gd name="adj1" fmla="val 72208"/>
                  <a:gd name="adj2" fmla="val 8199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774" y="3160844"/>
            <a:ext cx="782216" cy="1102636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2999656" y="2874131"/>
            <a:ext cx="451562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4158990" y="2874131"/>
            <a:ext cx="377118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2291884" y="2656442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CC0099"/>
                                </a:solidFill>
                                <a:latin typeface="Cambria Math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CC0099"/>
                                </a:solidFill>
                                <a:latin typeface="Cambria Math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2400" b="1" dirty="0">
                    <a:solidFill>
                      <a:srgbClr val="CC0099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2400" b="1" dirty="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8" name="Straight Connector 17"/>
          <p:cNvCxnSpPr/>
          <p:nvPr/>
        </p:nvCxnSpPr>
        <p:spPr>
          <a:xfrm>
            <a:off x="6176730" y="2106444"/>
            <a:ext cx="0" cy="4706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5735960" y="5544616"/>
            <a:ext cx="51845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6176730" y="3028891"/>
            <a:ext cx="2338744" cy="1262799"/>
            <a:chOff x="4652730" y="3028890"/>
            <a:chExt cx="2338744" cy="1262799"/>
          </a:xfrm>
        </p:grpSpPr>
        <p:sp>
          <p:nvSpPr>
            <p:cNvPr id="35" name="Oval 34"/>
            <p:cNvSpPr/>
            <p:nvPr/>
          </p:nvSpPr>
          <p:spPr>
            <a:xfrm>
              <a:off x="5220072" y="4149080"/>
              <a:ext cx="144016" cy="142609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5868144" y="3831336"/>
              <a:ext cx="144016" cy="142609"/>
            </a:xfrm>
            <a:prstGeom prst="ellipse">
              <a:avLst/>
            </a:prstGeom>
            <a:solidFill>
              <a:srgbClr val="CC00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6516216" y="3501008"/>
              <a:ext cx="144016" cy="1426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4652730" y="3706267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(1,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>
                    <a:solidFill>
                      <a:srgbClr val="00B050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2730" y="3706267"/>
                  <a:ext cx="763290" cy="40011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4000" r="-16000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5392886" y="3388930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>
                            <a:solidFill>
                              <a:srgbClr val="CC0099"/>
                            </a:solidFill>
                            <a:latin typeface="Cambria Math" charset="0"/>
                          </a:rPr>
                          <m:t>(2,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CC0099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CC0099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CC0099"/>
                            </a:solidFill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>
                    <a:solidFill>
                      <a:srgbClr val="CC0099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2886" y="3388930"/>
                  <a:ext cx="763290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4000" r="-16800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6228184" y="3028890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(3,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8184" y="3028890"/>
                  <a:ext cx="763290" cy="40011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4000" r="-16800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2" name="Straight Connector 21"/>
          <p:cNvCxnSpPr/>
          <p:nvPr/>
        </p:nvCxnSpPr>
        <p:spPr>
          <a:xfrm flipV="1">
            <a:off x="5683466" y="2627128"/>
            <a:ext cx="4444983" cy="2098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703512" y="5046276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defRPr/>
            </a:pPr>
            <a:r>
              <a:rPr lang="en-US" sz="2400" b="1" dirty="0">
                <a:solidFill>
                  <a:srgbClr val="000000"/>
                </a:solidFill>
                <a:latin typeface="Arial"/>
                <a:cs typeface="Arial"/>
              </a:rPr>
              <a:t>Multiplication gate: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703512" y="5703640"/>
            <a:ext cx="3766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defRPr/>
            </a:pP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Locally multiply shares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Callout 45"/>
              <p:cNvSpPr/>
              <p:nvPr/>
            </p:nvSpPr>
            <p:spPr>
              <a:xfrm>
                <a:off x="5241953" y="1691026"/>
                <a:ext cx="622830" cy="504055"/>
              </a:xfrm>
              <a:prstGeom prst="wedgeEllipseCallout">
                <a:avLst>
                  <a:gd name="adj1" fmla="val -71609"/>
                  <a:gd name="adj2" fmla="val 19306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sz="2400" dirty="0">
                    <a:solidFill>
                      <a:srgbClr val="000000"/>
                    </a:solidFill>
                  </a:rPr>
                  <a:t>b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charset="0"/>
                      </a:rPr>
                      <m:t>′</m:t>
                    </m:r>
                  </m:oMath>
                </a14:m>
                <a:endParaRPr lang="en-US" sz="24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46" name="Oval Callout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1953" y="1691026"/>
                <a:ext cx="622830" cy="504055"/>
              </a:xfrm>
              <a:prstGeom prst="wedgeEllipseCallout">
                <a:avLst>
                  <a:gd name="adj1" fmla="val -71609"/>
                  <a:gd name="adj2" fmla="val 19306"/>
                </a:avLst>
              </a:prstGeom>
              <a:blipFill>
                <a:blip r:embed="rId12"/>
                <a:stretch>
                  <a:fillRect t="-2381" b="-214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/>
          <p:cNvGrpSpPr/>
          <p:nvPr/>
        </p:nvGrpSpPr>
        <p:grpSpPr>
          <a:xfrm>
            <a:off x="2279576" y="3217586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CC0099"/>
                                </a:solidFill>
                                <a:latin typeface="Cambria Math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CC0099"/>
                                </a:solidFill>
                                <a:latin typeface="Cambria Math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2400" b="1" i="1">
                            <a:solidFill>
                              <a:srgbClr val="CC0099"/>
                            </a:solidFill>
                            <a:latin typeface="Cambria Math" charset="0"/>
                          </a:rPr>
                          <m:t>′</m:t>
                        </m:r>
                      </m:oMath>
                    </m:oMathPara>
                  </a14:m>
                  <a:endParaRPr lang="en-US" sz="2400" b="1" dirty="0">
                    <a:solidFill>
                      <a:srgbClr val="CC0099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′</m:t>
                        </m:r>
                      </m:oMath>
                    </m:oMathPara>
                  </a14:m>
                  <a:endParaRPr lang="en-US" sz="2400" b="1" dirty="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1" name="Straight Connector 50"/>
          <p:cNvCxnSpPr/>
          <p:nvPr/>
        </p:nvCxnSpPr>
        <p:spPr>
          <a:xfrm flipV="1">
            <a:off x="5835866" y="4291690"/>
            <a:ext cx="4508607" cy="10815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176730" y="2907305"/>
            <a:ext cx="0" cy="4706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5361222" y="4077073"/>
            <a:ext cx="1166826" cy="1260293"/>
            <a:chOff x="3837222" y="4077072"/>
            <a:chExt cx="1166826" cy="12602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3837222" y="4077072"/>
                  <a:ext cx="116682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2000" dirty="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7222" y="4077072"/>
                  <a:ext cx="1166826" cy="40011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Oval 5"/>
            <p:cNvSpPr/>
            <p:nvPr/>
          </p:nvSpPr>
          <p:spPr>
            <a:xfrm>
              <a:off x="4572000" y="4393895"/>
              <a:ext cx="144016" cy="1426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3837222" y="4923529"/>
                  <a:ext cx="116682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′</m:t>
                        </m:r>
                      </m:oMath>
                    </m:oMathPara>
                  </a14:m>
                  <a:endParaRPr lang="en-US" sz="2000" dirty="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7222" y="4923529"/>
                  <a:ext cx="1166826" cy="40011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Oval 55"/>
            <p:cNvSpPr/>
            <p:nvPr/>
          </p:nvSpPr>
          <p:spPr>
            <a:xfrm>
              <a:off x="4572000" y="5194756"/>
              <a:ext cx="144016" cy="1426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168008" y="4221089"/>
            <a:ext cx="2376264" cy="974767"/>
            <a:chOff x="4652730" y="3316922"/>
            <a:chExt cx="2376264" cy="974767"/>
          </a:xfrm>
        </p:grpSpPr>
        <p:sp>
          <p:nvSpPr>
            <p:cNvPr id="58" name="Oval 57"/>
            <p:cNvSpPr/>
            <p:nvPr/>
          </p:nvSpPr>
          <p:spPr>
            <a:xfrm>
              <a:off x="5220072" y="4149080"/>
              <a:ext cx="144016" cy="142609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5868144" y="3997018"/>
              <a:ext cx="144016" cy="142609"/>
            </a:xfrm>
            <a:prstGeom prst="ellipse">
              <a:avLst/>
            </a:prstGeom>
            <a:solidFill>
              <a:srgbClr val="CC00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6516216" y="3822385"/>
              <a:ext cx="144016" cy="1426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4652730" y="3706267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(1,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′)</m:t>
                        </m:r>
                      </m:oMath>
                    </m:oMathPara>
                  </a14:m>
                  <a:endParaRPr lang="en-US" sz="2000" dirty="0">
                    <a:solidFill>
                      <a:srgbClr val="00B050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2730" y="3706267"/>
                  <a:ext cx="763290" cy="400110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4000" r="-24800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5473616" y="3564884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>
                            <a:solidFill>
                              <a:srgbClr val="CC0099"/>
                            </a:solidFill>
                            <a:latin typeface="Cambria Math" charset="0"/>
                          </a:rPr>
                          <m:t>(2,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CC0099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CC0099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CC0099"/>
                            </a:solidFill>
                            <a:latin typeface="Cambria Math" charset="0"/>
                          </a:rPr>
                          <m:t>′)</m:t>
                        </m:r>
                      </m:oMath>
                    </m:oMathPara>
                  </a14:m>
                  <a:endParaRPr lang="en-US" sz="2000" dirty="0">
                    <a:solidFill>
                      <a:srgbClr val="CC0099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3616" y="3564884"/>
                  <a:ext cx="763290" cy="400110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3968" r="-24603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6265704" y="3316922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(3,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′)</m:t>
                        </m:r>
                      </m:oMath>
                    </m:oMathPara>
                  </a14:m>
                  <a:endParaRPr lang="en-US" sz="2000" dirty="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5704" y="3316922"/>
                  <a:ext cx="763290" cy="400110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3968" r="-24603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Group 64"/>
          <p:cNvGrpSpPr/>
          <p:nvPr/>
        </p:nvGrpSpPr>
        <p:grpSpPr>
          <a:xfrm>
            <a:off x="5231904" y="2996140"/>
            <a:ext cx="1166826" cy="432861"/>
            <a:chOff x="3686358" y="4438519"/>
            <a:chExt cx="1166826" cy="4328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/>
                <p:cNvSpPr txBox="1"/>
                <p:nvPr/>
              </p:nvSpPr>
              <p:spPr>
                <a:xfrm>
                  <a:off x="3686358" y="4471270"/>
                  <a:ext cx="116682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b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′</m:t>
                        </m:r>
                      </m:oMath>
                    </m:oMathPara>
                  </a14:m>
                  <a:endParaRPr lang="en-US" sz="2000" dirty="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67" name="TextBox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6358" y="4471270"/>
                  <a:ext cx="1166826" cy="40011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Oval 67"/>
            <p:cNvSpPr/>
            <p:nvPr/>
          </p:nvSpPr>
          <p:spPr>
            <a:xfrm>
              <a:off x="4572000" y="4438519"/>
              <a:ext cx="144016" cy="1426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207568" y="2929554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>
                            <a:solidFill>
                              <a:srgbClr val="CC0099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m:oMathPara>
                  </a14:m>
                  <a:endParaRPr lang="en-US" sz="2400" b="1" dirty="0">
                    <a:solidFill>
                      <a:srgbClr val="CC0099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m:oMathPara>
                  </a14:m>
                  <a:endParaRPr lang="en-US" sz="2400" b="1" dirty="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3" name="Group 72"/>
          <p:cNvGrpSpPr/>
          <p:nvPr/>
        </p:nvGrpSpPr>
        <p:grpSpPr>
          <a:xfrm>
            <a:off x="6735350" y="1196752"/>
            <a:ext cx="1440160" cy="2088232"/>
            <a:chOff x="5220072" y="2884874"/>
            <a:chExt cx="1440160" cy="2088232"/>
          </a:xfrm>
        </p:grpSpPr>
        <p:sp>
          <p:nvSpPr>
            <p:cNvPr id="74" name="Oval 73"/>
            <p:cNvSpPr/>
            <p:nvPr/>
          </p:nvSpPr>
          <p:spPr>
            <a:xfrm>
              <a:off x="5220072" y="4830497"/>
              <a:ext cx="144016" cy="142609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5868144" y="4038409"/>
              <a:ext cx="144016" cy="142609"/>
            </a:xfrm>
            <a:prstGeom prst="ellipse">
              <a:avLst/>
            </a:prstGeom>
            <a:solidFill>
              <a:srgbClr val="CC00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6516216" y="2884874"/>
              <a:ext cx="144016" cy="1426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sp>
        <p:nvSpPr>
          <p:cNvPr id="2" name="Freeform 1"/>
          <p:cNvSpPr/>
          <p:nvPr/>
        </p:nvSpPr>
        <p:spPr>
          <a:xfrm>
            <a:off x="5778759" y="877078"/>
            <a:ext cx="2463282" cy="2415994"/>
          </a:xfrm>
          <a:custGeom>
            <a:avLst/>
            <a:gdLst>
              <a:gd name="connsiteX0" fmla="*/ 0 w 2463282"/>
              <a:gd name="connsiteY0" fmla="*/ 1735493 h 2415994"/>
              <a:gd name="connsiteX1" fmla="*/ 391886 w 2463282"/>
              <a:gd name="connsiteY1" fmla="*/ 2183363 h 2415994"/>
              <a:gd name="connsiteX2" fmla="*/ 1063690 w 2463282"/>
              <a:gd name="connsiteY2" fmla="*/ 2388636 h 2415994"/>
              <a:gd name="connsiteX3" fmla="*/ 1698172 w 2463282"/>
              <a:gd name="connsiteY3" fmla="*/ 1586204 h 2415994"/>
              <a:gd name="connsiteX4" fmla="*/ 2313992 w 2463282"/>
              <a:gd name="connsiteY4" fmla="*/ 410546 h 2415994"/>
              <a:gd name="connsiteX5" fmla="*/ 2463282 w 2463282"/>
              <a:gd name="connsiteY5" fmla="*/ 0 h 2415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3282" h="2415994">
                <a:moveTo>
                  <a:pt x="0" y="1735493"/>
                </a:moveTo>
                <a:cubicBezTo>
                  <a:pt x="107302" y="1904999"/>
                  <a:pt x="214604" y="2074506"/>
                  <a:pt x="391886" y="2183363"/>
                </a:cubicBezTo>
                <a:cubicBezTo>
                  <a:pt x="569168" y="2292220"/>
                  <a:pt x="845976" y="2488162"/>
                  <a:pt x="1063690" y="2388636"/>
                </a:cubicBezTo>
                <a:cubicBezTo>
                  <a:pt x="1281404" y="2289110"/>
                  <a:pt x="1489788" y="1915886"/>
                  <a:pt x="1698172" y="1586204"/>
                </a:cubicBezTo>
                <a:cubicBezTo>
                  <a:pt x="1906556" y="1256522"/>
                  <a:pt x="2186474" y="674913"/>
                  <a:pt x="2313992" y="410546"/>
                </a:cubicBezTo>
                <a:cubicBezTo>
                  <a:pt x="2441510" y="146179"/>
                  <a:pt x="2463282" y="0"/>
                  <a:pt x="2463282" y="0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 rot="18065019">
                <a:off x="6436886" y="1762094"/>
                <a:ext cx="317570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defRPr/>
                </a:pPr>
                <a:r>
                  <a:rPr lang="en-US" sz="1400" dirty="0">
                    <a:solidFill>
                      <a:srgbClr val="000000"/>
                    </a:solidFill>
                    <a:latin typeface="Arial"/>
                    <a:cs typeface="Arial"/>
                  </a:rPr>
                  <a:t>degree-2 poly through (0,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000000"/>
                        </a:solidFill>
                        <a:latin typeface="Cambria Math" charset="0"/>
                      </a:rPr>
                      <m:t>𝑠</m:t>
                    </m:r>
                    <m:r>
                      <a:rPr lang="en-US" sz="14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sz="1400" i="1">
                        <a:solidFill>
                          <a:srgbClr val="000000"/>
                        </a:solidFill>
                        <a:latin typeface="Cambria Math" charset="0"/>
                      </a:rPr>
                      <m:t>𝑠</m:t>
                    </m:r>
                    <m:r>
                      <a:rPr lang="en-US" sz="1400" i="1">
                        <a:solidFill>
                          <a:srgbClr val="000000"/>
                        </a:solidFill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sz="1400" dirty="0">
                    <a:solidFill>
                      <a:srgbClr val="000000"/>
                    </a:solidFill>
                    <a:latin typeface="Arial"/>
                    <a:cs typeface="Arial"/>
                  </a:rPr>
                  <a:t>)</a:t>
                </a: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65019">
                <a:off x="6436886" y="1762094"/>
                <a:ext cx="3175702" cy="307777"/>
              </a:xfrm>
              <a:prstGeom prst="rect">
                <a:avLst/>
              </a:prstGeom>
              <a:blipFill>
                <a:blip r:embed="rId25"/>
                <a:stretch>
                  <a:fillRect l="-658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>
            <a:extLst>
              <a:ext uri="{FF2B5EF4-FFF2-40B4-BE49-F238E27FC236}">
                <a16:creationId xmlns:a16="http://schemas.microsoft.com/office/drawing/2014/main" id="{9AA6D286-CE55-974F-A863-8415C86259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5400" y="44624"/>
            <a:ext cx="10945216" cy="685800"/>
          </a:xfrm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Secure Multiparty Computation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DE797C2-F60D-2C40-BEEC-CB48144651DE}"/>
              </a:ext>
            </a:extLst>
          </p:cNvPr>
          <p:cNvSpPr txBox="1"/>
          <p:nvPr/>
        </p:nvSpPr>
        <p:spPr>
          <a:xfrm>
            <a:off x="1919536" y="735088"/>
            <a:ext cx="8366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defRPr/>
            </a:pPr>
            <a:r>
              <a:rPr lang="en-US" sz="2400" b="1" i="1" dirty="0">
                <a:solidFill>
                  <a:srgbClr val="FF0000"/>
                </a:solidFill>
                <a:latin typeface="Arial"/>
                <a:cs typeface="Arial"/>
              </a:rPr>
              <a:t>Key Insight: Can homomorphically compute on shares!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F6FB98-257D-E447-9AB9-B8A1CD46222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07047" y="1412776"/>
            <a:ext cx="988448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4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6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9AA6D286-CE55-974F-A863-8415C86259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5400" y="294928"/>
            <a:ext cx="10945216" cy="685800"/>
          </a:xfrm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Multiplication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FBAEB79-87A8-F24D-852A-266B1E7D8FDE}"/>
              </a:ext>
            </a:extLst>
          </p:cNvPr>
          <p:cNvSpPr txBox="1"/>
          <p:nvPr/>
        </p:nvSpPr>
        <p:spPr>
          <a:xfrm>
            <a:off x="2063553" y="1275024"/>
            <a:ext cx="7537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defRPr/>
            </a:pPr>
            <a:r>
              <a:rPr lang="en-US" sz="2400" dirty="0">
                <a:solidFill>
                  <a:srgbClr val="000000"/>
                </a:solidFill>
              </a:rPr>
              <a:t>In general, after a single multiplication, the shares will live on a degree-2t polynomial. </a:t>
            </a:r>
            <a:endParaRPr lang="en-US" sz="2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485DF9-BF8B-4144-8D09-9D650C9CEF50}"/>
                  </a:ext>
                </a:extLst>
              </p:cNvPr>
              <p:cNvSpPr txBox="1"/>
              <p:nvPr/>
            </p:nvSpPr>
            <p:spPr>
              <a:xfrm>
                <a:off x="2063552" y="3154904"/>
                <a:ext cx="878497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defRPr/>
                </a:pPr>
                <a:r>
                  <a:rPr lang="en-US" sz="2400" dirty="0">
                    <a:solidFill>
                      <a:srgbClr val="000000"/>
                    </a:solidFill>
                  </a:rPr>
                  <a:t>We know that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&gt;2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, so the n shares together have enough information to recover the product of the secrets!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485DF9-BF8B-4144-8D09-9D650C9CE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3154904"/>
                <a:ext cx="8784976" cy="830997"/>
              </a:xfrm>
              <a:prstGeom prst="rect">
                <a:avLst/>
              </a:prstGeom>
              <a:blipFill>
                <a:blip r:embed="rId3"/>
                <a:stretch>
                  <a:fillRect l="-1010" t="-7576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C238E34F-D42A-E441-B443-8BD4B3C4121B}"/>
              </a:ext>
            </a:extLst>
          </p:cNvPr>
          <p:cNvSpPr txBox="1"/>
          <p:nvPr/>
        </p:nvSpPr>
        <p:spPr>
          <a:xfrm>
            <a:off x="2063553" y="4379040"/>
            <a:ext cx="7537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defRPr/>
            </a:pPr>
            <a:r>
              <a:rPr lang="en-US" sz="2400" dirty="0">
                <a:solidFill>
                  <a:srgbClr val="000000"/>
                </a:solidFill>
              </a:rPr>
              <a:t>What’s more, we also know that this recovery process is a linear function of the shares. </a:t>
            </a:r>
            <a:endParaRPr lang="en-US" sz="2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EB81889-AAC9-214F-AF2A-B98310B64EFE}"/>
                  </a:ext>
                </a:extLst>
              </p:cNvPr>
              <p:cNvSpPr/>
              <p:nvPr/>
            </p:nvSpPr>
            <p:spPr>
              <a:xfrm>
                <a:off x="4151784" y="5310788"/>
                <a:ext cx="307424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>
                    <a:solidFill>
                      <a:srgbClr val="000000"/>
                    </a:solidFill>
                  </a:rPr>
                  <a:t>b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3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b</m:t>
                    </m:r>
                    <m:r>
                      <a:rPr lang="en-US" sz="3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′=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32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32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3200" i="1">
                        <a:solidFill>
                          <a:srgbClr val="000000"/>
                        </a:solidFill>
                        <a:latin typeface="Cambria Math" charset="0"/>
                      </a:rPr>
                      <m:t>′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EB81889-AAC9-214F-AF2A-B98310B64E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784" y="5310788"/>
                <a:ext cx="3074240" cy="584775"/>
              </a:xfrm>
              <a:prstGeom prst="rect">
                <a:avLst/>
              </a:prstGeom>
              <a:blipFill>
                <a:blip r:embed="rId4"/>
                <a:stretch>
                  <a:fillRect l="-4938" t="-131915" r="-1646" b="-20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7AFB969-FF37-4143-A7AA-33BE0009BA67}"/>
                  </a:ext>
                </a:extLst>
              </p:cNvPr>
              <p:cNvSpPr txBox="1"/>
              <p:nvPr/>
            </p:nvSpPr>
            <p:spPr>
              <a:xfrm>
                <a:off x="2063553" y="6074132"/>
                <a:ext cx="753719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defRPr/>
                </a:pPr>
                <a:r>
                  <a:rPr lang="en-US" sz="2400" dirty="0">
                    <a:solidFill>
                      <a:srgbClr val="000000"/>
                    </a:solidFill>
                  </a:rPr>
                  <a:t>for some publicly known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Arial"/>
                    <a:cs typeface="Arial"/>
                  </a:rPr>
                  <a:t>.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7AFB969-FF37-4143-A7AA-33BE0009B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3" y="6074132"/>
                <a:ext cx="7537191" cy="523220"/>
              </a:xfrm>
              <a:prstGeom prst="rect">
                <a:avLst/>
              </a:prstGeom>
              <a:blipFill>
                <a:blip r:embed="rId5"/>
                <a:stretch>
                  <a:fillRect l="-1178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A689A55-7246-284E-B3F9-A2E3A5F2236D}"/>
                  </a:ext>
                </a:extLst>
              </p:cNvPr>
              <p:cNvSpPr txBox="1"/>
              <p:nvPr/>
            </p:nvSpPr>
            <p:spPr>
              <a:xfrm>
                <a:off x="2063553" y="2309972"/>
                <a:ext cx="75371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defRPr/>
                </a:pPr>
                <a:r>
                  <a:rPr lang="en-US" sz="2400" dirty="0">
                    <a:solidFill>
                      <a:srgbClr val="000000"/>
                    </a:solidFill>
                  </a:rPr>
                  <a:t>Need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 shares to reconstruct. </a:t>
                </a:r>
                <a:endParaRPr lang="en-US" sz="24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A689A55-7246-284E-B3F9-A2E3A5F22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3" y="2309972"/>
                <a:ext cx="7537191" cy="461665"/>
              </a:xfrm>
              <a:prstGeom prst="rect">
                <a:avLst/>
              </a:prstGeom>
              <a:blipFill>
                <a:blip r:embed="rId6"/>
                <a:stretch>
                  <a:fillRect l="-1178"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935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" grpId="0"/>
      <p:bldP spid="30" grpId="0"/>
      <p:bldP spid="3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066800" y="4892081"/>
            <a:ext cx="4525145" cy="24109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57" name="Rectangle 63"/>
          <p:cNvSpPr>
            <a:spLocks noGrp="1" noChangeArrowheads="1"/>
          </p:cNvSpPr>
          <p:nvPr>
            <p:ph type="title"/>
          </p:nvPr>
        </p:nvSpPr>
        <p:spPr>
          <a:xfrm>
            <a:off x="695400" y="438944"/>
            <a:ext cx="10945216" cy="685800"/>
          </a:xfrm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Degree Reduction Protocol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2451252" y="1761668"/>
            <a:ext cx="908444" cy="94012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3935760" y="1700808"/>
            <a:ext cx="1232138" cy="1008112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3376774" y="2276872"/>
            <a:ext cx="7223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Callout 28"/>
              <p:cNvSpPr/>
              <p:nvPr/>
            </p:nvSpPr>
            <p:spPr>
              <a:xfrm>
                <a:off x="1748738" y="1727676"/>
                <a:ext cx="622830" cy="504055"/>
              </a:xfrm>
              <a:prstGeom prst="wedgeEllipseCallout">
                <a:avLst>
                  <a:gd name="adj1" fmla="val 72208"/>
                  <a:gd name="adj2" fmla="val 8199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29" name="Oval Callout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738" y="1727676"/>
                <a:ext cx="622830" cy="504055"/>
              </a:xfrm>
              <a:prstGeom prst="wedgeEllipseCallout">
                <a:avLst>
                  <a:gd name="adj1" fmla="val 72208"/>
                  <a:gd name="adj2" fmla="val 8199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774" y="3160844"/>
            <a:ext cx="782216" cy="1102636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2999656" y="2874131"/>
            <a:ext cx="451562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4158990" y="2874131"/>
            <a:ext cx="377118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2291884" y="2708921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CC0099"/>
                                </a:solidFill>
                                <a:latin typeface="Cambria Math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CC0099"/>
                                </a:solidFill>
                                <a:latin typeface="Cambria Math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2400" b="1" dirty="0">
                    <a:solidFill>
                      <a:srgbClr val="CC0099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2400" b="1" dirty="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8" name="Straight Connector 17"/>
          <p:cNvCxnSpPr/>
          <p:nvPr/>
        </p:nvCxnSpPr>
        <p:spPr>
          <a:xfrm>
            <a:off x="6176730" y="2106444"/>
            <a:ext cx="0" cy="4706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5735960" y="5544616"/>
            <a:ext cx="51845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Callout 45"/>
              <p:cNvSpPr/>
              <p:nvPr/>
            </p:nvSpPr>
            <p:spPr>
              <a:xfrm>
                <a:off x="5241953" y="1691026"/>
                <a:ext cx="622830" cy="504055"/>
              </a:xfrm>
              <a:prstGeom prst="wedgeEllipseCallout">
                <a:avLst>
                  <a:gd name="adj1" fmla="val -71609"/>
                  <a:gd name="adj2" fmla="val 19306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sz="2400" dirty="0">
                    <a:solidFill>
                      <a:srgbClr val="000000"/>
                    </a:solidFill>
                  </a:rPr>
                  <a:t>b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charset="0"/>
                      </a:rPr>
                      <m:t>′</m:t>
                    </m:r>
                  </m:oMath>
                </a14:m>
                <a:endParaRPr lang="en-US" sz="24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46" name="Oval Callout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1953" y="1691026"/>
                <a:ext cx="622830" cy="504055"/>
              </a:xfrm>
              <a:prstGeom prst="wedgeEllipseCallout">
                <a:avLst>
                  <a:gd name="adj1" fmla="val -71609"/>
                  <a:gd name="adj2" fmla="val 19306"/>
                </a:avLst>
              </a:prstGeom>
              <a:blipFill>
                <a:blip r:embed="rId9"/>
                <a:stretch>
                  <a:fillRect t="-2381" b="-214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/>
          <p:cNvGrpSpPr/>
          <p:nvPr/>
        </p:nvGrpSpPr>
        <p:grpSpPr>
          <a:xfrm>
            <a:off x="2279576" y="3270065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CC0099"/>
                                </a:solidFill>
                                <a:latin typeface="Cambria Math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CC0099"/>
                                </a:solidFill>
                                <a:latin typeface="Cambria Math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2400" b="1" i="1">
                            <a:solidFill>
                              <a:srgbClr val="CC0099"/>
                            </a:solidFill>
                            <a:latin typeface="Cambria Math" charset="0"/>
                          </a:rPr>
                          <m:t>′</m:t>
                        </m:r>
                      </m:oMath>
                    </m:oMathPara>
                  </a14:m>
                  <a:endParaRPr lang="en-US" sz="2400" b="1" dirty="0">
                    <a:solidFill>
                      <a:srgbClr val="CC0099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′</m:t>
                        </m:r>
                      </m:oMath>
                    </m:oMathPara>
                  </a14:m>
                  <a:endParaRPr lang="en-US" sz="2400" b="1" dirty="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3" name="Straight Connector 52"/>
          <p:cNvCxnSpPr/>
          <p:nvPr/>
        </p:nvCxnSpPr>
        <p:spPr>
          <a:xfrm>
            <a:off x="6176730" y="2907305"/>
            <a:ext cx="0" cy="4706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5231904" y="3028890"/>
                <a:ext cx="11668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lang="en-US" sz="20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904" y="3028890"/>
                <a:ext cx="1166826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Oval 67"/>
          <p:cNvSpPr/>
          <p:nvPr/>
        </p:nvSpPr>
        <p:spPr>
          <a:xfrm>
            <a:off x="6117546" y="2996140"/>
            <a:ext cx="144016" cy="1426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2207568" y="2929554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>
                            <a:solidFill>
                              <a:srgbClr val="CC0099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m:oMathPara>
                  </a14:m>
                  <a:endParaRPr lang="en-US" sz="2400" b="1" dirty="0">
                    <a:solidFill>
                      <a:srgbClr val="CC0099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m:oMathPara>
                  </a14:m>
                  <a:endParaRPr lang="en-US" sz="2400" b="1" dirty="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3" name="Group 72"/>
          <p:cNvGrpSpPr/>
          <p:nvPr/>
        </p:nvGrpSpPr>
        <p:grpSpPr>
          <a:xfrm>
            <a:off x="6735350" y="1196752"/>
            <a:ext cx="1440160" cy="2088232"/>
            <a:chOff x="5220072" y="2884874"/>
            <a:chExt cx="1440160" cy="2088232"/>
          </a:xfrm>
        </p:grpSpPr>
        <p:sp>
          <p:nvSpPr>
            <p:cNvPr id="74" name="Oval 73"/>
            <p:cNvSpPr/>
            <p:nvPr/>
          </p:nvSpPr>
          <p:spPr>
            <a:xfrm>
              <a:off x="5220072" y="4830497"/>
              <a:ext cx="144016" cy="142609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5868144" y="4038409"/>
              <a:ext cx="144016" cy="142609"/>
            </a:xfrm>
            <a:prstGeom prst="ellipse">
              <a:avLst/>
            </a:prstGeom>
            <a:solidFill>
              <a:srgbClr val="CC00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6516216" y="2884874"/>
              <a:ext cx="144016" cy="1426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sp>
        <p:nvSpPr>
          <p:cNvPr id="2" name="Freeform 1"/>
          <p:cNvSpPr/>
          <p:nvPr/>
        </p:nvSpPr>
        <p:spPr>
          <a:xfrm>
            <a:off x="5778759" y="877078"/>
            <a:ext cx="2463282" cy="2415994"/>
          </a:xfrm>
          <a:custGeom>
            <a:avLst/>
            <a:gdLst>
              <a:gd name="connsiteX0" fmla="*/ 0 w 2463282"/>
              <a:gd name="connsiteY0" fmla="*/ 1735493 h 2415994"/>
              <a:gd name="connsiteX1" fmla="*/ 391886 w 2463282"/>
              <a:gd name="connsiteY1" fmla="*/ 2183363 h 2415994"/>
              <a:gd name="connsiteX2" fmla="*/ 1063690 w 2463282"/>
              <a:gd name="connsiteY2" fmla="*/ 2388636 h 2415994"/>
              <a:gd name="connsiteX3" fmla="*/ 1698172 w 2463282"/>
              <a:gd name="connsiteY3" fmla="*/ 1586204 h 2415994"/>
              <a:gd name="connsiteX4" fmla="*/ 2313992 w 2463282"/>
              <a:gd name="connsiteY4" fmla="*/ 410546 h 2415994"/>
              <a:gd name="connsiteX5" fmla="*/ 2463282 w 2463282"/>
              <a:gd name="connsiteY5" fmla="*/ 0 h 2415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3282" h="2415994">
                <a:moveTo>
                  <a:pt x="0" y="1735493"/>
                </a:moveTo>
                <a:cubicBezTo>
                  <a:pt x="107302" y="1904999"/>
                  <a:pt x="214604" y="2074506"/>
                  <a:pt x="391886" y="2183363"/>
                </a:cubicBezTo>
                <a:cubicBezTo>
                  <a:pt x="569168" y="2292220"/>
                  <a:pt x="845976" y="2488162"/>
                  <a:pt x="1063690" y="2388636"/>
                </a:cubicBezTo>
                <a:cubicBezTo>
                  <a:pt x="1281404" y="2289110"/>
                  <a:pt x="1489788" y="1915886"/>
                  <a:pt x="1698172" y="1586204"/>
                </a:cubicBezTo>
                <a:cubicBezTo>
                  <a:pt x="1906556" y="1256522"/>
                  <a:pt x="2186474" y="674913"/>
                  <a:pt x="2313992" y="410546"/>
                </a:cubicBezTo>
                <a:cubicBezTo>
                  <a:pt x="2441510" y="146179"/>
                  <a:pt x="2463282" y="0"/>
                  <a:pt x="2463282" y="0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 rot="18065019">
                <a:off x="6436886" y="1762094"/>
                <a:ext cx="317570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defRPr/>
                </a:pPr>
                <a:r>
                  <a:rPr lang="en-US" sz="1400" dirty="0">
                    <a:solidFill>
                      <a:srgbClr val="000000"/>
                    </a:solidFill>
                    <a:latin typeface="Arial"/>
                    <a:cs typeface="Arial"/>
                  </a:rPr>
                  <a:t>degree-2 poly through (0,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000000"/>
                        </a:solidFill>
                        <a:latin typeface="Cambria Math" charset="0"/>
                      </a:rPr>
                      <m:t>𝑠</m:t>
                    </m:r>
                    <m:r>
                      <a:rPr lang="en-US" sz="14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sz="1400" i="1">
                        <a:solidFill>
                          <a:srgbClr val="000000"/>
                        </a:solidFill>
                        <a:latin typeface="Cambria Math" charset="0"/>
                      </a:rPr>
                      <m:t>𝑠</m:t>
                    </m:r>
                    <m:r>
                      <a:rPr lang="en-US" sz="1400" i="1">
                        <a:solidFill>
                          <a:srgbClr val="000000"/>
                        </a:solidFill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sz="1400" dirty="0">
                    <a:solidFill>
                      <a:srgbClr val="000000"/>
                    </a:solidFill>
                    <a:latin typeface="Arial"/>
                    <a:cs typeface="Arial"/>
                  </a:rPr>
                  <a:t>)</a:t>
                </a: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65019">
                <a:off x="6436886" y="1762094"/>
                <a:ext cx="3175702" cy="307777"/>
              </a:xfrm>
              <a:prstGeom prst="rect">
                <a:avLst/>
              </a:prstGeom>
              <a:blipFill>
                <a:blip r:embed="rId17"/>
                <a:stretch>
                  <a:fillRect l="-658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/>
          <p:cNvCxnSpPr/>
          <p:nvPr/>
        </p:nvCxnSpPr>
        <p:spPr>
          <a:xfrm>
            <a:off x="5663952" y="2567138"/>
            <a:ext cx="3024336" cy="280607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6744072" y="3574423"/>
            <a:ext cx="1440160" cy="1293330"/>
            <a:chOff x="5220072" y="4830497"/>
            <a:chExt cx="1440160" cy="1293330"/>
          </a:xfrm>
        </p:grpSpPr>
        <p:sp>
          <p:nvSpPr>
            <p:cNvPr id="81" name="Oval 80"/>
            <p:cNvSpPr/>
            <p:nvPr/>
          </p:nvSpPr>
          <p:spPr>
            <a:xfrm>
              <a:off x="5220072" y="4830497"/>
              <a:ext cx="144016" cy="142609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5868144" y="5406561"/>
              <a:ext cx="144016" cy="142609"/>
            </a:xfrm>
            <a:prstGeom prst="ellipse">
              <a:avLst/>
            </a:prstGeom>
            <a:solidFill>
              <a:srgbClr val="CC00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6516216" y="5981218"/>
              <a:ext cx="144016" cy="1426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6096000" y="3789040"/>
            <a:ext cx="2059434" cy="1584176"/>
            <a:chOff x="4572000" y="3067553"/>
            <a:chExt cx="2059434" cy="15841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4572000" y="3067553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(1,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′′)</m:t>
                        </m:r>
                      </m:oMath>
                    </m:oMathPara>
                  </a14:m>
                  <a:endParaRPr lang="en-US" sz="2000" dirty="0">
                    <a:solidFill>
                      <a:srgbClr val="00B050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3067553"/>
                  <a:ext cx="763290" cy="400110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4000" r="-33600" b="-1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/>
                <p:cNvSpPr txBox="1"/>
                <p:nvPr/>
              </p:nvSpPr>
              <p:spPr>
                <a:xfrm>
                  <a:off x="5148064" y="3643617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>
                            <a:solidFill>
                              <a:srgbClr val="CC0099"/>
                            </a:solidFill>
                            <a:latin typeface="Cambria Math" charset="0"/>
                          </a:rPr>
                          <m:t>(2,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CC0099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CC0099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CC0099"/>
                            </a:solidFill>
                            <a:latin typeface="Cambria Math" charset="0"/>
                          </a:rPr>
                          <m:t>′′)</m:t>
                        </m:r>
                      </m:oMath>
                    </m:oMathPara>
                  </a14:m>
                  <a:endParaRPr lang="en-US" sz="2000" dirty="0">
                    <a:solidFill>
                      <a:srgbClr val="CC0099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89" name="TextBox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8064" y="3643617"/>
                  <a:ext cx="763290" cy="400110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3968" r="-33333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/>
                <p:cNvSpPr txBox="1"/>
                <p:nvPr/>
              </p:nvSpPr>
              <p:spPr>
                <a:xfrm>
                  <a:off x="5868144" y="4251619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(3,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′′)</m:t>
                        </m:r>
                      </m:oMath>
                    </m:oMathPara>
                  </a14:m>
                  <a:endParaRPr lang="en-US" sz="2000" dirty="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8144" y="4251619"/>
                  <a:ext cx="763290" cy="400110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4000" r="-34400" b="-1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1" name="Group 90"/>
          <p:cNvGrpSpPr/>
          <p:nvPr/>
        </p:nvGrpSpPr>
        <p:grpSpPr>
          <a:xfrm>
            <a:off x="2279576" y="2857546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′′</m:t>
                        </m:r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r="-3774" b="-5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CC0099"/>
                                </a:solidFill>
                                <a:latin typeface="Cambria Math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CC0099"/>
                                </a:solidFill>
                                <a:latin typeface="Cambria Math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2400" b="1" i="1">
                            <a:solidFill>
                              <a:srgbClr val="CC0099"/>
                            </a:solidFill>
                            <a:latin typeface="Cambria Math" charset="0"/>
                          </a:rPr>
                          <m:t>′′</m:t>
                        </m:r>
                      </m:oMath>
                    </m:oMathPara>
                  </a14:m>
                  <a:endParaRPr lang="en-US" sz="2400" b="1" dirty="0">
                    <a:solidFill>
                      <a:srgbClr val="CC0099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r="-3738"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′′</m:t>
                        </m:r>
                      </m:oMath>
                    </m:oMathPara>
                  </a14:m>
                  <a:endParaRPr lang="en-US" sz="2400" b="1" dirty="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 r="-3774"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7595862" y="2996952"/>
                <a:ext cx="2892627" cy="1355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defRPr/>
                </a:pP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Fortunately:</a:t>
                </a:r>
                <a:b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b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sz="2400">
                          <a:solidFill>
                            <a:srgbClr val="000000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5862" y="2996952"/>
                <a:ext cx="2892627" cy="1355884"/>
              </a:xfrm>
              <a:prstGeom prst="rect">
                <a:avLst/>
              </a:prstGeom>
              <a:blipFill>
                <a:blip r:embed="rId24"/>
                <a:stretch>
                  <a:fillRect l="-3493" t="-69159" b="-132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D9EA3A4C-BB39-7845-B9A0-B2833B29003B}"/>
              </a:ext>
            </a:extLst>
          </p:cNvPr>
          <p:cNvSpPr txBox="1"/>
          <p:nvPr/>
        </p:nvSpPr>
        <p:spPr>
          <a:xfrm>
            <a:off x="1703512" y="5046276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defRPr/>
            </a:pPr>
            <a:r>
              <a:rPr lang="en-US" sz="2400" b="1" dirty="0">
                <a:solidFill>
                  <a:srgbClr val="000000"/>
                </a:solidFill>
                <a:latin typeface="Arial"/>
                <a:cs typeface="Arial"/>
              </a:rPr>
              <a:t>Multiplication gate: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CF5037-9E12-5F44-9D01-E9EFDD51C65D}"/>
              </a:ext>
            </a:extLst>
          </p:cNvPr>
          <p:cNvSpPr txBox="1"/>
          <p:nvPr/>
        </p:nvSpPr>
        <p:spPr>
          <a:xfrm>
            <a:off x="1703512" y="5703640"/>
            <a:ext cx="3766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defRPr/>
            </a:pP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Locally multiply shares &amp; run a degree reduction protocol.</a:t>
            </a:r>
          </a:p>
        </p:txBody>
      </p:sp>
    </p:spTree>
    <p:extLst>
      <p:ext uri="{BB962C8B-B14F-4D97-AF65-F5344CB8AC3E}">
        <p14:creationId xmlns:p14="http://schemas.microsoft.com/office/powerpoint/2010/main" val="121162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2262010" y="3633876"/>
            <a:ext cx="908444" cy="94012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3746518" y="3573016"/>
            <a:ext cx="1232138" cy="1008112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3187532" y="4149080"/>
            <a:ext cx="7223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Callout 28"/>
              <p:cNvSpPr/>
              <p:nvPr/>
            </p:nvSpPr>
            <p:spPr>
              <a:xfrm>
                <a:off x="1559496" y="3599884"/>
                <a:ext cx="622830" cy="504055"/>
              </a:xfrm>
              <a:prstGeom prst="wedgeEllipseCallout">
                <a:avLst>
                  <a:gd name="adj1" fmla="val 72208"/>
                  <a:gd name="adj2" fmla="val 8199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charset="0"/>
                        </a:rPr>
                        <m:t>𝑠</m:t>
                      </m:r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29" name="Oval Callout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496" y="3599884"/>
                <a:ext cx="622830" cy="504055"/>
              </a:xfrm>
              <a:prstGeom prst="wedgeEllipseCallout">
                <a:avLst>
                  <a:gd name="adj1" fmla="val 72208"/>
                  <a:gd name="adj2" fmla="val 8199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532" y="5033052"/>
            <a:ext cx="782216" cy="1102636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2810414" y="4746339"/>
            <a:ext cx="451562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3969748" y="4746339"/>
            <a:ext cx="377118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2102642" y="4528650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CC0099"/>
                                </a:solidFill>
                                <a:latin typeface="Cambria Math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CC0099"/>
                                </a:solidFill>
                                <a:latin typeface="Cambria Math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2400" b="1" dirty="0">
                    <a:solidFill>
                      <a:srgbClr val="CC0099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2400" b="1" dirty="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Callout 45"/>
              <p:cNvSpPr/>
              <p:nvPr/>
            </p:nvSpPr>
            <p:spPr>
              <a:xfrm>
                <a:off x="5052711" y="3563234"/>
                <a:ext cx="622830" cy="504055"/>
              </a:xfrm>
              <a:prstGeom prst="wedgeEllipseCallout">
                <a:avLst>
                  <a:gd name="adj1" fmla="val -71609"/>
                  <a:gd name="adj2" fmla="val 19306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rgbClr val="000000"/>
                          </a:solidFill>
                          <a:latin typeface="Cambria Math" charset="0"/>
                        </a:rPr>
                        <m:t>𝑠</m:t>
                      </m:r>
                      <m:r>
                        <a:rPr lang="en-US" sz="2400" i="1" dirty="0">
                          <a:solidFill>
                            <a:srgbClr val="000000"/>
                          </a:solidFill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46" name="Oval Callout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711" y="3563234"/>
                <a:ext cx="622830" cy="504055"/>
              </a:xfrm>
              <a:prstGeom prst="wedgeEllipseCallout">
                <a:avLst>
                  <a:gd name="adj1" fmla="val -71609"/>
                  <a:gd name="adj2" fmla="val 19306"/>
                </a:avLst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/>
          <p:cNvGrpSpPr/>
          <p:nvPr/>
        </p:nvGrpSpPr>
        <p:grpSpPr>
          <a:xfrm>
            <a:off x="2090334" y="5089794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CC0099"/>
                                </a:solidFill>
                                <a:latin typeface="Cambria Math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CC0099"/>
                                </a:solidFill>
                                <a:latin typeface="Cambria Math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2400" b="1" i="1">
                            <a:solidFill>
                              <a:srgbClr val="CC0099"/>
                            </a:solidFill>
                            <a:latin typeface="Cambria Math" charset="0"/>
                          </a:rPr>
                          <m:t>′</m:t>
                        </m:r>
                      </m:oMath>
                    </m:oMathPara>
                  </a14:m>
                  <a:endParaRPr lang="en-US" sz="2400" b="1" dirty="0">
                    <a:solidFill>
                      <a:srgbClr val="CC0099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′</m:t>
                        </m:r>
                      </m:oMath>
                    </m:oMathPara>
                  </a14:m>
                  <a:endParaRPr lang="en-US" sz="2400" b="1" dirty="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9" name="Group 68"/>
          <p:cNvGrpSpPr/>
          <p:nvPr/>
        </p:nvGrpSpPr>
        <p:grpSpPr>
          <a:xfrm>
            <a:off x="2018326" y="4801762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>
                            <a:solidFill>
                              <a:srgbClr val="CC0099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m:oMathPara>
                  </a14:m>
                  <a:endParaRPr lang="en-US" sz="2400" b="1" dirty="0">
                    <a:solidFill>
                      <a:srgbClr val="CC0099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m:oMathPara>
                  </a14:m>
                  <a:endParaRPr lang="en-US" sz="2400" b="1" dirty="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9AA6D286-CE55-974F-A863-8415C86259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5400" y="294928"/>
            <a:ext cx="10945216" cy="685800"/>
          </a:xfrm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Degree Reduction Protocol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FBAEB79-87A8-F24D-852A-266B1E7D8FDE}"/>
              </a:ext>
            </a:extLst>
          </p:cNvPr>
          <p:cNvSpPr txBox="1"/>
          <p:nvPr/>
        </p:nvSpPr>
        <p:spPr>
          <a:xfrm>
            <a:off x="2363228" y="1026077"/>
            <a:ext cx="7272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Convert shares on a degree-2t polynomial into shares on a degree-t polynomial</a:t>
            </a:r>
            <a:endParaRPr lang="en-US" sz="2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8DFF5D7-C854-DD41-9C35-37E62640CF17}"/>
                  </a:ext>
                </a:extLst>
              </p:cNvPr>
              <p:cNvSpPr txBox="1"/>
              <p:nvPr/>
            </p:nvSpPr>
            <p:spPr>
              <a:xfrm>
                <a:off x="6168008" y="3318084"/>
                <a:ext cx="408219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defRPr/>
                </a:pPr>
                <a:r>
                  <a:rPr lang="en-US" sz="2400" dirty="0">
                    <a:solidFill>
                      <a:srgbClr val="000000"/>
                    </a:solidFill>
                  </a:rPr>
                  <a:t>1. Each party t-out-of-n shares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 to all parties   </a:t>
                </a:r>
                <a:endParaRPr lang="en-US" sz="24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8DFF5D7-C854-DD41-9C35-37E62640C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008" y="3318084"/>
                <a:ext cx="4082190" cy="830997"/>
              </a:xfrm>
              <a:prstGeom prst="rect">
                <a:avLst/>
              </a:prstGeom>
              <a:blipFill>
                <a:blip r:embed="rId25"/>
                <a:stretch>
                  <a:fillRect l="-2174" t="-6061" r="-310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25A611F-2E0B-9D4B-BF1D-3CDF4FC08EFF}"/>
                  </a:ext>
                </a:extLst>
              </p:cNvPr>
              <p:cNvSpPr txBox="1"/>
              <p:nvPr/>
            </p:nvSpPr>
            <p:spPr>
              <a:xfrm>
                <a:off x="6168008" y="4460919"/>
                <a:ext cx="408219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defRPr/>
                </a:pPr>
                <a:r>
                  <a:rPr lang="en-US" sz="2400" dirty="0">
                    <a:solidFill>
                      <a:srgbClr val="000000"/>
                    </a:solidFill>
                  </a:rPr>
                  <a:t>2. Each party computes a linear combination of the shares it receives using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.</a:t>
                </a: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25A611F-2E0B-9D4B-BF1D-3CDF4FC08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008" y="4460919"/>
                <a:ext cx="4082190" cy="1569660"/>
              </a:xfrm>
              <a:prstGeom prst="rect">
                <a:avLst/>
              </a:prstGeom>
              <a:blipFill>
                <a:blip r:embed="rId26"/>
                <a:stretch>
                  <a:fillRect l="-2174" t="-3226" b="-8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BB10B9E-0E03-4349-8171-74C0D20A6B93}"/>
                  </a:ext>
                </a:extLst>
              </p:cNvPr>
              <p:cNvSpPr txBox="1"/>
              <p:nvPr/>
            </p:nvSpPr>
            <p:spPr>
              <a:xfrm>
                <a:off x="1775520" y="2210265"/>
                <a:ext cx="84746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defRPr/>
                </a:pPr>
                <a:r>
                  <a:rPr lang="en-US" sz="2400" dirty="0">
                    <a:solidFill>
                      <a:srgbClr val="000000"/>
                    </a:solidFill>
                  </a:rPr>
                  <a:t>Idea: “homomorphically” compute the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linear function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∗(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 on the local </a:t>
                </a:r>
                <a:r>
                  <a:rPr lang="en-US" sz="2400" dirty="0" err="1">
                    <a:solidFill>
                      <a:srgbClr val="000000"/>
                    </a:solidFill>
                    <a:latin typeface="Arial"/>
                    <a:cs typeface="Arial"/>
                  </a:rPr>
                  <a:t>produc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t shares.</a:t>
                </a: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BB10B9E-0E03-4349-8171-74C0D20A6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2210265"/>
                <a:ext cx="8474678" cy="892552"/>
              </a:xfrm>
              <a:prstGeom prst="rect">
                <a:avLst/>
              </a:prstGeom>
              <a:blipFill>
                <a:blip r:embed="rId27"/>
                <a:stretch>
                  <a:fillRect l="-1048" t="-61972" b="-57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626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1" grpId="0"/>
      <p:bldP spid="8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2262010" y="3633876"/>
            <a:ext cx="908444" cy="94012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3746518" y="3573016"/>
            <a:ext cx="1232138" cy="1008112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3187532" y="4149080"/>
            <a:ext cx="7223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Callout 28"/>
              <p:cNvSpPr/>
              <p:nvPr/>
            </p:nvSpPr>
            <p:spPr>
              <a:xfrm>
                <a:off x="1559496" y="3599884"/>
                <a:ext cx="622830" cy="504055"/>
              </a:xfrm>
              <a:prstGeom prst="wedgeEllipseCallout">
                <a:avLst>
                  <a:gd name="adj1" fmla="val 72208"/>
                  <a:gd name="adj2" fmla="val 8199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charset="0"/>
                        </a:rPr>
                        <m:t>𝑠</m:t>
                      </m:r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29" name="Oval Callout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496" y="3599884"/>
                <a:ext cx="622830" cy="504055"/>
              </a:xfrm>
              <a:prstGeom prst="wedgeEllipseCallout">
                <a:avLst>
                  <a:gd name="adj1" fmla="val 72208"/>
                  <a:gd name="adj2" fmla="val 8199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532" y="5033052"/>
            <a:ext cx="782216" cy="1102636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2810414" y="4746339"/>
            <a:ext cx="451562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3969748" y="4746339"/>
            <a:ext cx="377118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2102642" y="4528650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CC0099"/>
                                </a:solidFill>
                                <a:latin typeface="Cambria Math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CC0099"/>
                                </a:solidFill>
                                <a:latin typeface="Cambria Math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2400" b="1" dirty="0">
                    <a:solidFill>
                      <a:srgbClr val="CC0099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2400" b="1" dirty="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Callout 45"/>
              <p:cNvSpPr/>
              <p:nvPr/>
            </p:nvSpPr>
            <p:spPr>
              <a:xfrm>
                <a:off x="5052711" y="3563234"/>
                <a:ext cx="622830" cy="504055"/>
              </a:xfrm>
              <a:prstGeom prst="wedgeEllipseCallout">
                <a:avLst>
                  <a:gd name="adj1" fmla="val -71609"/>
                  <a:gd name="adj2" fmla="val 19306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rgbClr val="000000"/>
                          </a:solidFill>
                          <a:latin typeface="Cambria Math" charset="0"/>
                        </a:rPr>
                        <m:t>𝑠</m:t>
                      </m:r>
                      <m:r>
                        <a:rPr lang="en-US" sz="2400" i="1" dirty="0">
                          <a:solidFill>
                            <a:srgbClr val="000000"/>
                          </a:solidFill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46" name="Oval Callout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711" y="3563234"/>
                <a:ext cx="622830" cy="504055"/>
              </a:xfrm>
              <a:prstGeom prst="wedgeEllipseCallout">
                <a:avLst>
                  <a:gd name="adj1" fmla="val -71609"/>
                  <a:gd name="adj2" fmla="val 19306"/>
                </a:avLst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/>
          <p:cNvGrpSpPr/>
          <p:nvPr/>
        </p:nvGrpSpPr>
        <p:grpSpPr>
          <a:xfrm>
            <a:off x="2090334" y="5089794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CC0099"/>
                                </a:solidFill>
                                <a:latin typeface="Cambria Math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CC0099"/>
                                </a:solidFill>
                                <a:latin typeface="Cambria Math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2400" b="1" i="1">
                            <a:solidFill>
                              <a:srgbClr val="CC0099"/>
                            </a:solidFill>
                            <a:latin typeface="Cambria Math" charset="0"/>
                          </a:rPr>
                          <m:t>′</m:t>
                        </m:r>
                      </m:oMath>
                    </m:oMathPara>
                  </a14:m>
                  <a:endParaRPr lang="en-US" sz="2400" b="1" dirty="0">
                    <a:solidFill>
                      <a:srgbClr val="CC0099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′</m:t>
                        </m:r>
                      </m:oMath>
                    </m:oMathPara>
                  </a14:m>
                  <a:endParaRPr lang="en-US" sz="2400" b="1" dirty="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9" name="Group 68"/>
          <p:cNvGrpSpPr/>
          <p:nvPr/>
        </p:nvGrpSpPr>
        <p:grpSpPr>
          <a:xfrm>
            <a:off x="2018326" y="4801762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>
                            <a:solidFill>
                              <a:srgbClr val="CC0099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m:oMathPara>
                  </a14:m>
                  <a:endParaRPr lang="en-US" sz="2400" b="1" dirty="0">
                    <a:solidFill>
                      <a:srgbClr val="CC0099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m:oMathPara>
                  </a14:m>
                  <a:endParaRPr lang="en-US" sz="2400" b="1" dirty="0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8DFF5D7-C854-DD41-9C35-37E62640CF17}"/>
                  </a:ext>
                </a:extLst>
              </p:cNvPr>
              <p:cNvSpPr txBox="1"/>
              <p:nvPr/>
            </p:nvSpPr>
            <p:spPr>
              <a:xfrm>
                <a:off x="6168008" y="3318084"/>
                <a:ext cx="408219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defRPr/>
                </a:pPr>
                <a:r>
                  <a:rPr lang="en-US" sz="2400" dirty="0">
                    <a:solidFill>
                      <a:srgbClr val="000000"/>
                    </a:solidFill>
                  </a:rPr>
                  <a:t>1. Each party t-out-of-n shares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 to all parties   </a:t>
                </a:r>
                <a:endParaRPr lang="en-US" sz="24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8DFF5D7-C854-DD41-9C35-37E62640C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008" y="3318084"/>
                <a:ext cx="4082190" cy="830997"/>
              </a:xfrm>
              <a:prstGeom prst="rect">
                <a:avLst/>
              </a:prstGeom>
              <a:blipFill>
                <a:blip r:embed="rId25"/>
                <a:stretch>
                  <a:fillRect l="-2174" t="-6061" r="-310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25A611F-2E0B-9D4B-BF1D-3CDF4FC08EFF}"/>
                  </a:ext>
                </a:extLst>
              </p:cNvPr>
              <p:cNvSpPr txBox="1"/>
              <p:nvPr/>
            </p:nvSpPr>
            <p:spPr>
              <a:xfrm>
                <a:off x="6168008" y="4460919"/>
                <a:ext cx="408219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defRPr/>
                </a:pPr>
                <a:r>
                  <a:rPr lang="en-US" sz="2400" dirty="0">
                    <a:solidFill>
                      <a:srgbClr val="000000"/>
                    </a:solidFill>
                  </a:rPr>
                  <a:t>2. Each party computes a linear combination of the shares it receives using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.</a:t>
                </a: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25A611F-2E0B-9D4B-BF1D-3CDF4FC08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008" y="4460919"/>
                <a:ext cx="4082190" cy="1569660"/>
              </a:xfrm>
              <a:prstGeom prst="rect">
                <a:avLst/>
              </a:prstGeom>
              <a:blipFill>
                <a:blip r:embed="rId26"/>
                <a:stretch>
                  <a:fillRect l="-2174" t="-3226" b="-8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BB10B9E-0E03-4349-8171-74C0D20A6B93}"/>
                  </a:ext>
                </a:extLst>
              </p:cNvPr>
              <p:cNvSpPr txBox="1"/>
              <p:nvPr/>
            </p:nvSpPr>
            <p:spPr>
              <a:xfrm>
                <a:off x="1775520" y="2210265"/>
                <a:ext cx="84746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defRPr/>
                </a:pPr>
                <a:r>
                  <a:rPr lang="en-US" sz="2400" dirty="0">
                    <a:solidFill>
                      <a:srgbClr val="000000"/>
                    </a:solidFill>
                  </a:rPr>
                  <a:t>Idea: “homomorphically” compute the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linear function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∗(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 on the local </a:t>
                </a:r>
                <a:r>
                  <a:rPr lang="en-US" sz="2400" dirty="0" err="1">
                    <a:solidFill>
                      <a:srgbClr val="000000"/>
                    </a:solidFill>
                    <a:latin typeface="Arial"/>
                    <a:cs typeface="Arial"/>
                  </a:rPr>
                  <a:t>produc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t shares.</a:t>
                </a: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BB10B9E-0E03-4349-8171-74C0D20A6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2210265"/>
                <a:ext cx="8474678" cy="892552"/>
              </a:xfrm>
              <a:prstGeom prst="rect">
                <a:avLst/>
              </a:prstGeom>
              <a:blipFill>
                <a:blip r:embed="rId27"/>
                <a:stretch>
                  <a:fillRect l="-1048" t="-61972" b="-57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63">
            <a:extLst>
              <a:ext uri="{FF2B5EF4-FFF2-40B4-BE49-F238E27FC236}">
                <a16:creationId xmlns:a16="http://schemas.microsoft.com/office/drawing/2014/main" id="{1CBAE0BB-CD68-D541-A38E-E4927EBC10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71464" y="294928"/>
            <a:ext cx="8928992" cy="1283475"/>
          </a:xfrm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This is the moral equivalent of bootstrapping in FHE!</a:t>
            </a:r>
          </a:p>
        </p:txBody>
      </p:sp>
    </p:spTree>
    <p:extLst>
      <p:ext uri="{BB962C8B-B14F-4D97-AF65-F5344CB8AC3E}">
        <p14:creationId xmlns:p14="http://schemas.microsoft.com/office/powerpoint/2010/main" val="250997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 rot="16200000">
            <a:off x="8275081" y="1925947"/>
            <a:ext cx="1143870" cy="998139"/>
            <a:chOff x="7909560" y="1958696"/>
            <a:chExt cx="1143870" cy="99813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66" t="38538" r="33550" b="36747"/>
            <a:stretch/>
          </p:blipFill>
          <p:spPr>
            <a:xfrm>
              <a:off x="8100391" y="1958696"/>
              <a:ext cx="953039" cy="998139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7909560" y="2411806"/>
              <a:ext cx="312969" cy="156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 rot="16200000">
            <a:off x="7266808" y="1577021"/>
            <a:ext cx="1042760" cy="936103"/>
            <a:chOff x="6431739" y="2385644"/>
            <a:chExt cx="1042760" cy="936103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63" t="39915" r="60699" b="36906"/>
            <a:stretch/>
          </p:blipFill>
          <p:spPr>
            <a:xfrm>
              <a:off x="6588225" y="2385644"/>
              <a:ext cx="886274" cy="936103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6431739" y="2774005"/>
              <a:ext cx="312969" cy="156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sp>
        <p:nvSpPr>
          <p:cNvPr id="157" name="Rectangle 63"/>
          <p:cNvSpPr>
            <a:spLocks noGrp="1" noChangeArrowheads="1"/>
          </p:cNvSpPr>
          <p:nvPr>
            <p:ph type="title"/>
          </p:nvPr>
        </p:nvSpPr>
        <p:spPr>
          <a:xfrm>
            <a:off x="695400" y="44624"/>
            <a:ext cx="10945216" cy="685800"/>
          </a:xfrm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Secure Multiparty Computation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2451252" y="1257611"/>
            <a:ext cx="908444" cy="94012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3935760" y="1196751"/>
            <a:ext cx="1232138" cy="1008112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3376774" y="1772815"/>
            <a:ext cx="7223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Callout 28"/>
          <p:cNvSpPr/>
          <p:nvPr/>
        </p:nvSpPr>
        <p:spPr>
          <a:xfrm>
            <a:off x="1932716" y="764705"/>
            <a:ext cx="622830" cy="504055"/>
          </a:xfrm>
          <a:prstGeom prst="wedgeEllipseCallout">
            <a:avLst>
              <a:gd name="adj1" fmla="val 48238"/>
              <a:gd name="adj2" fmla="val 52626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latin typeface="Arial"/>
                <a:cs typeface="Arial"/>
              </a:rPr>
              <a:t>x</a:t>
            </a:r>
            <a:endParaRPr lang="en-US" sz="2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0" name="Oval Callout 29"/>
          <p:cNvSpPr/>
          <p:nvPr/>
        </p:nvSpPr>
        <p:spPr>
          <a:xfrm>
            <a:off x="5000499" y="764705"/>
            <a:ext cx="622830" cy="504055"/>
          </a:xfrm>
          <a:prstGeom prst="wedgeEllipseCallout">
            <a:avLst>
              <a:gd name="adj1" fmla="val -47640"/>
              <a:gd name="adj2" fmla="val 67435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y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774" y="2656787"/>
            <a:ext cx="782216" cy="1102636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2999656" y="2370074"/>
            <a:ext cx="451562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4158990" y="2370074"/>
            <a:ext cx="377118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Callout 33"/>
          <p:cNvSpPr/>
          <p:nvPr/>
        </p:nvSpPr>
        <p:spPr>
          <a:xfrm>
            <a:off x="4243932" y="2956078"/>
            <a:ext cx="622830" cy="504055"/>
          </a:xfrm>
          <a:prstGeom prst="wedgeEllipseCallout">
            <a:avLst>
              <a:gd name="adj1" fmla="val -74606"/>
              <a:gd name="adj2" fmla="val -25121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z</a:t>
            </a:r>
          </a:p>
        </p:txBody>
      </p:sp>
      <p:sp>
        <p:nvSpPr>
          <p:cNvPr id="2" name="Triangle 1"/>
          <p:cNvSpPr/>
          <p:nvPr/>
        </p:nvSpPr>
        <p:spPr>
          <a:xfrm>
            <a:off x="5879977" y="908720"/>
            <a:ext cx="4561441" cy="2047358"/>
          </a:xfrm>
          <a:prstGeom prst="triangle">
            <a:avLst>
              <a:gd name="adj" fmla="val 5122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825462" y="3789041"/>
            <a:ext cx="7295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defRPr/>
            </a:pP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1. Each party secret-shares their input.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8619272" y="2099757"/>
                <a:ext cx="5018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72" y="2099757"/>
                <a:ext cx="50184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7536161" y="1743199"/>
                <a:ext cx="5018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6161" y="1743199"/>
                <a:ext cx="50184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/>
          <p:cNvSpPr txBox="1"/>
          <p:nvPr/>
        </p:nvSpPr>
        <p:spPr>
          <a:xfrm>
            <a:off x="7464152" y="2946429"/>
            <a:ext cx="3766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defRPr/>
            </a:pP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Arithmetic circuit for F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847528" y="4296579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defRPr/>
            </a:pP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2. Proceed gate by gate: </a:t>
            </a:r>
            <a:b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ADD:</a:t>
            </a: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  locally add shares </a:t>
            </a:r>
            <a:b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2400" b="1" dirty="0">
                <a:solidFill>
                  <a:srgbClr val="FF0000"/>
                </a:solidFill>
                <a:latin typeface="Arial"/>
                <a:cs typeface="Arial"/>
              </a:rPr>
              <a:t>MULT:</a:t>
            </a: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 locally </a:t>
            </a:r>
            <a:r>
              <a:rPr lang="en-US" sz="2400" dirty="0" err="1">
                <a:solidFill>
                  <a:srgbClr val="000000"/>
                </a:solidFill>
                <a:latin typeface="Arial"/>
                <a:cs typeface="Arial"/>
              </a:rPr>
              <a:t>mult</a:t>
            </a: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 shares and do degree reduction.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847528" y="5559624"/>
            <a:ext cx="8712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defRPr/>
            </a:pP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3. Exchange the output shares &amp; reconstruct the output.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2927648" y="6270412"/>
                <a:ext cx="6192688" cy="461665"/>
              </a:xfrm>
              <a:prstGeom prst="rect">
                <a:avLst/>
              </a:prstGeom>
              <a:solidFill>
                <a:srgbClr val="891637">
                  <a:alpha val="39000"/>
                </a:srgbClr>
              </a:solidFill>
              <a:ln>
                <a:solidFill>
                  <a:srgbClr val="891637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defRPr/>
                </a:pP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Communication Complexity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 #AND gates</a:t>
                </a: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6270412"/>
                <a:ext cx="6192688" cy="461665"/>
              </a:xfrm>
              <a:prstGeom prst="rect">
                <a:avLst/>
              </a:prstGeom>
              <a:blipFill>
                <a:blip r:embed="rId8"/>
                <a:stretch>
                  <a:fillRect l="-1224" t="-7895" b="-23684"/>
                </a:stretch>
              </a:blipFill>
              <a:ln>
                <a:solidFill>
                  <a:srgbClr val="891637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099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3" grpId="0"/>
      <p:bldP spid="44" grpId="0"/>
      <p:bldP spid="4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63"/>
          <p:cNvSpPr>
            <a:spLocks noGrp="1" noChangeArrowheads="1"/>
          </p:cNvSpPr>
          <p:nvPr>
            <p:ph type="title"/>
          </p:nvPr>
        </p:nvSpPr>
        <p:spPr>
          <a:xfrm>
            <a:off x="623392" y="294928"/>
            <a:ext cx="10945216" cy="685800"/>
          </a:xfrm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Security Intuition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F80B41-A882-9B4C-AC0B-256824B1C19C}"/>
              </a:ext>
            </a:extLst>
          </p:cNvPr>
          <p:cNvSpPr txBox="1"/>
          <p:nvPr/>
        </p:nvSpPr>
        <p:spPr>
          <a:xfrm>
            <a:off x="2135561" y="1772817"/>
            <a:ext cx="7295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defRPr/>
            </a:pP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1. Any subset of t parties do not get any information about other parties’ inputs from the input shares.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46FF47-0C19-804E-9F41-78384D575A32}"/>
              </a:ext>
            </a:extLst>
          </p:cNvPr>
          <p:cNvSpPr txBox="1"/>
          <p:nvPr/>
        </p:nvSpPr>
        <p:spPr>
          <a:xfrm>
            <a:off x="2135561" y="2958044"/>
            <a:ext cx="7295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defRPr/>
            </a:pP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2. Security of the degree-reduction protocol: any subset of t parties sees completely random numbers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B74A8E-475C-E247-BF34-93CF271634BE}"/>
              </a:ext>
            </a:extLst>
          </p:cNvPr>
          <p:cNvSpPr txBox="1"/>
          <p:nvPr/>
        </p:nvSpPr>
        <p:spPr>
          <a:xfrm>
            <a:off x="2135560" y="4437113"/>
            <a:ext cx="8280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defRPr/>
            </a:pP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3. The output lives on a random polynomial of degree t whose constant term is the circuit output. The shares, therefore, reveal only the </a:t>
            </a:r>
            <a:r>
              <a:rPr lang="en-US" sz="2400" dirty="0" err="1">
                <a:solidFill>
                  <a:srgbClr val="000000"/>
                </a:solidFill>
                <a:latin typeface="Arial"/>
                <a:cs typeface="Arial"/>
              </a:rPr>
              <a:t>circui</a:t>
            </a: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t output.</a:t>
            </a:r>
          </a:p>
        </p:txBody>
      </p:sp>
    </p:spTree>
    <p:extLst>
      <p:ext uri="{BB962C8B-B14F-4D97-AF65-F5344CB8AC3E}">
        <p14:creationId xmlns:p14="http://schemas.microsoft.com/office/powerpoint/2010/main" val="385322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">
            <a:extLst>
              <a:ext uri="{FF2B5EF4-FFF2-40B4-BE49-F238E27FC236}">
                <a16:creationId xmlns:a16="http://schemas.microsoft.com/office/drawing/2014/main" id="{556C75BE-C1FE-3548-A6DB-7A80B5B69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10684"/>
            <a:ext cx="8991600" cy="91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b="1" kern="0" dirty="0">
                <a:solidFill>
                  <a:srgbClr val="891637"/>
                </a:solidFill>
                <a:latin typeface="Calibri" pitchFamily="34" charset="0"/>
                <a:cs typeface="Arial"/>
              </a:rPr>
              <a:t>Threshold Decryption and Signing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689E03-9523-E544-B1FF-09896B3606C1}"/>
              </a:ext>
            </a:extLst>
          </p:cNvPr>
          <p:cNvSpPr txBox="1"/>
          <p:nvPr/>
        </p:nvSpPr>
        <p:spPr>
          <a:xfrm>
            <a:off x="2783632" y="1340769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defRPr/>
            </a:pP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Secre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t sharing is useful way beyond MPC.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BFD714-9E10-8649-A076-922B2E0EF9D5}"/>
              </a:ext>
            </a:extLst>
          </p:cNvPr>
          <p:cNvSpPr txBox="1"/>
          <p:nvPr/>
        </p:nvSpPr>
        <p:spPr>
          <a:xfrm>
            <a:off x="2207568" y="2636913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defRPr/>
            </a:pPr>
            <a:r>
              <a:rPr lang="en-US" sz="2400" b="1" dirty="0">
                <a:solidFill>
                  <a:srgbClr val="000000"/>
                </a:solidFill>
                <a:latin typeface="Arial"/>
                <a:cs typeface="Arial"/>
              </a:rPr>
              <a:t>An example: distributed storage of keys.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70770A-1BB7-5843-A174-B76C5ECBFE02}"/>
              </a:ext>
            </a:extLst>
          </p:cNvPr>
          <p:cNvSpPr txBox="1"/>
          <p:nvPr/>
        </p:nvSpPr>
        <p:spPr>
          <a:xfrm>
            <a:off x="2207568" y="3615408"/>
            <a:ext cx="7776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defRPr/>
            </a:pPr>
            <a:r>
              <a:rPr lang="en-US" sz="2400" b="1" dirty="0">
                <a:solidFill>
                  <a:srgbClr val="000000"/>
                </a:solidFill>
                <a:latin typeface="Arial"/>
                <a:cs typeface="Arial"/>
              </a:rPr>
              <a:t>Another example, threshold decryption: </a:t>
            </a:r>
            <a:br>
              <a:rPr lang="en-US" sz="2400" b="1" dirty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distributed storage of decryption key + non-interactive distributed (or threshold) decryption</a:t>
            </a:r>
          </a:p>
        </p:txBody>
      </p:sp>
    </p:spTree>
    <p:extLst>
      <p:ext uri="{BB962C8B-B14F-4D97-AF65-F5344CB8AC3E}">
        <p14:creationId xmlns:p14="http://schemas.microsoft.com/office/powerpoint/2010/main" val="167269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63"/>
          <p:cNvSpPr>
            <a:spLocks noGrp="1" noChangeArrowheads="1"/>
          </p:cNvSpPr>
          <p:nvPr>
            <p:ph type="title"/>
          </p:nvPr>
        </p:nvSpPr>
        <p:spPr>
          <a:xfrm>
            <a:off x="695400" y="438944"/>
            <a:ext cx="10945216" cy="685800"/>
          </a:xfrm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Secure </a:t>
            </a:r>
            <a:r>
              <a:rPr lang="en-US" b="1" i="1" dirty="0">
                <a:solidFill>
                  <a:srgbClr val="1A17A5"/>
                </a:solidFill>
                <a:latin typeface="Calibri" pitchFamily="34" charset="0"/>
              </a:rPr>
              <a:t>Multi-</a:t>
            </a:r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party Computation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4611492" y="1761668"/>
            <a:ext cx="908444" cy="9401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6096000" y="1700808"/>
            <a:ext cx="1232138" cy="1008112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5537014" y="2276872"/>
            <a:ext cx="7223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Callout 15"/>
          <p:cNvSpPr/>
          <p:nvPr/>
        </p:nvSpPr>
        <p:spPr>
          <a:xfrm>
            <a:off x="4092956" y="1268762"/>
            <a:ext cx="622830" cy="504055"/>
          </a:xfrm>
          <a:prstGeom prst="wedgeEllipseCallout">
            <a:avLst>
              <a:gd name="adj1" fmla="val 48238"/>
              <a:gd name="adj2" fmla="val 52626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latin typeface="Arial"/>
                <a:cs typeface="Arial"/>
              </a:rPr>
              <a:t>x</a:t>
            </a:r>
            <a:endParaRPr lang="en-US" sz="2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7" name="Oval Callout 16"/>
          <p:cNvSpPr/>
          <p:nvPr/>
        </p:nvSpPr>
        <p:spPr>
          <a:xfrm>
            <a:off x="7160739" y="1268762"/>
            <a:ext cx="622830" cy="504055"/>
          </a:xfrm>
          <a:prstGeom prst="wedgeEllipseCallout">
            <a:avLst>
              <a:gd name="adj1" fmla="val -47640"/>
              <a:gd name="adj2" fmla="val 67435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y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014" y="3160844"/>
            <a:ext cx="782216" cy="1102636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5159896" y="2874131"/>
            <a:ext cx="451562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6319230" y="2874131"/>
            <a:ext cx="377118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Callout 20"/>
          <p:cNvSpPr/>
          <p:nvPr/>
        </p:nvSpPr>
        <p:spPr>
          <a:xfrm>
            <a:off x="6404172" y="3460135"/>
            <a:ext cx="622830" cy="504055"/>
          </a:xfrm>
          <a:prstGeom prst="wedgeEllipseCallout">
            <a:avLst>
              <a:gd name="adj1" fmla="val -74606"/>
              <a:gd name="adj2" fmla="val -25121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703512" y="4653137"/>
                <a:ext cx="85557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defRPr/>
                </a:pP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cs typeface="Arial"/>
                      </a:rPr>
                      <m:t>𝒏</m:t>
                    </m:r>
                    <m:r>
                      <a:rPr lang="en-US" sz="2400" b="1" i="1">
                        <a:latin typeface="Cambria Math" panose="02040503050406030204" pitchFamily="18" charset="0"/>
                        <a:cs typeface="Arial"/>
                      </a:rPr>
                      <m:t>−</m:t>
                    </m:r>
                    <m:r>
                      <a:rPr lang="en-US" sz="2400" b="1" i="1">
                        <a:latin typeface="Cambria Math" panose="02040503050406030204" pitchFamily="18" charset="0"/>
                        <a:cs typeface="Arial"/>
                      </a:rPr>
                      <m:t>𝟏</m:t>
                    </m:r>
                  </m:oMath>
                </a14:m>
                <a:r>
                  <a:rPr lang="en-US" sz="2400" b="1" dirty="0">
                    <a:latin typeface="Arial"/>
                    <a:cs typeface="Arial"/>
                  </a:rPr>
                  <a:t> out of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cs typeface="Arial"/>
                      </a:rPr>
                      <m:t>𝒏</m:t>
                    </m:r>
                  </m:oMath>
                </a14:m>
                <a:r>
                  <a:rPr lang="en-US" sz="2400" b="1" dirty="0">
                    <a:latin typeface="Arial"/>
                    <a:cs typeface="Arial"/>
                  </a:rPr>
                  <a:t> corruptions</a:t>
                </a:r>
                <a:endParaRPr lang="en-US" sz="24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12" y="4653137"/>
                <a:ext cx="8555772" cy="461665"/>
              </a:xfrm>
              <a:prstGeom prst="rect">
                <a:avLst/>
              </a:prstGeom>
              <a:blipFill>
                <a:blip r:embed="rId5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703512" y="5363925"/>
                <a:ext cx="907300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defRPr/>
                </a:pPr>
                <a:r>
                  <a:rPr lang="en-US" sz="2400" dirty="0">
                    <a:latin typeface="Arial"/>
                    <a:cs typeface="Arial"/>
                  </a:rPr>
                  <a:t>The Goldreich-Micali-Wigderson Protocol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>
                    <a:latin typeface="Arial"/>
                    <a:cs typeface="Arial"/>
                  </a:rPr>
                  <a:t> parties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&lt;</m:t>
                    </m:r>
                    <m:r>
                      <a:rPr lang="en-US" sz="2400" i="1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>
                    <a:latin typeface="Arial"/>
                    <a:cs typeface="Arial"/>
                  </a:rPr>
                  <a:t> corruptions, using Oblivious Transfer </a:t>
                </a:r>
                <a:br>
                  <a:rPr lang="en-US" sz="2400" dirty="0">
                    <a:latin typeface="Arial"/>
                    <a:cs typeface="Arial"/>
                  </a:rPr>
                </a:br>
                <a:r>
                  <a:rPr lang="en-US" sz="2400" dirty="0">
                    <a:latin typeface="Arial"/>
                    <a:cs typeface="Arial"/>
                  </a:rPr>
                  <a:t>(which can only be </a:t>
                </a:r>
                <a:r>
                  <a:rPr lang="en-US" sz="2400" i="1" dirty="0">
                    <a:latin typeface="Arial"/>
                    <a:cs typeface="Arial"/>
                  </a:rPr>
                  <a:t>computationally</a:t>
                </a:r>
                <a:r>
                  <a:rPr lang="en-US" sz="2400" dirty="0">
                    <a:latin typeface="Arial"/>
                    <a:cs typeface="Arial"/>
                  </a:rPr>
                  <a:t> secure)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12" y="5363925"/>
                <a:ext cx="9073008" cy="1200329"/>
              </a:xfrm>
              <a:prstGeom prst="rect">
                <a:avLst/>
              </a:prstGeom>
              <a:blipFill>
                <a:blip r:embed="rId6"/>
                <a:stretch>
                  <a:fillRect l="-978" t="-421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560" y="1658417"/>
            <a:ext cx="886408" cy="8864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4890F44-9C27-2441-8A5C-4F9D0D1541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372" y="2995633"/>
            <a:ext cx="886408" cy="88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6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">
            <a:extLst>
              <a:ext uri="{FF2B5EF4-FFF2-40B4-BE49-F238E27FC236}">
                <a16:creationId xmlns:a16="http://schemas.microsoft.com/office/drawing/2014/main" id="{556C75BE-C1FE-3548-A6DB-7A80B5B69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10684"/>
            <a:ext cx="8991600" cy="91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b="1" kern="0" dirty="0">
                <a:solidFill>
                  <a:srgbClr val="891637"/>
                </a:solidFill>
                <a:latin typeface="Calibri" pitchFamily="34" charset="0"/>
                <a:cs typeface="Arial"/>
              </a:rPr>
              <a:t>Threshold El Gamal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972B65-3AFA-4648-ADF7-4844E8CEAC82}"/>
                  </a:ext>
                </a:extLst>
              </p:cNvPr>
              <p:cNvSpPr txBox="1"/>
              <p:nvPr/>
            </p:nvSpPr>
            <p:spPr>
              <a:xfrm>
                <a:off x="2131368" y="1268761"/>
                <a:ext cx="77768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defRPr/>
                </a:pPr>
                <a:r>
                  <a:rPr lang="en-US" sz="2400" b="1" dirty="0">
                    <a:solidFill>
                      <a:srgbClr val="000000"/>
                    </a:solidFill>
                    <a:latin typeface="Arial"/>
                    <a:cs typeface="Arial"/>
                  </a:rPr>
                  <a:t>Public key: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𝑔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972B65-3AFA-4648-ADF7-4844E8CEA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368" y="1268761"/>
                <a:ext cx="7776864" cy="461665"/>
              </a:xfrm>
              <a:prstGeom prst="rect">
                <a:avLst/>
              </a:prstGeom>
              <a:blipFill>
                <a:blip r:embed="rId3"/>
                <a:stretch>
                  <a:fillRect l="-1307"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27A1C6-B505-7C4E-AFA6-D5F5E4E12583}"/>
                  </a:ext>
                </a:extLst>
              </p:cNvPr>
              <p:cNvSpPr txBox="1"/>
              <p:nvPr/>
            </p:nvSpPr>
            <p:spPr>
              <a:xfrm>
                <a:off x="2135560" y="1887216"/>
                <a:ext cx="77768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defRPr/>
                </a:pPr>
                <a:r>
                  <a:rPr lang="en-US" sz="2400" b="1" dirty="0">
                    <a:solidFill>
                      <a:srgbClr val="000000"/>
                    </a:solidFill>
                    <a:latin typeface="Arial"/>
                    <a:cs typeface="Arial"/>
                  </a:rPr>
                  <a:t>Secret key: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𝑥</m:t>
                    </m:r>
                  </m:oMath>
                </a14:m>
                <a:endParaRPr lang="en-US" sz="24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27A1C6-B505-7C4E-AFA6-D5F5E4E12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1887216"/>
                <a:ext cx="7776864" cy="461665"/>
              </a:xfrm>
              <a:prstGeom prst="rect">
                <a:avLst/>
              </a:prstGeom>
              <a:blipFill>
                <a:blip r:embed="rId4"/>
                <a:stretch>
                  <a:fillRect l="-1305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3876160-9E1F-A940-A887-248D37C2A5A4}"/>
              </a:ext>
            </a:extLst>
          </p:cNvPr>
          <p:cNvSpPr txBox="1"/>
          <p:nvPr/>
        </p:nvSpPr>
        <p:spPr>
          <a:xfrm>
            <a:off x="2135560" y="2535288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defRPr/>
            </a:pP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I am paranoid about losing x so I share it among n servers.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DC19F2-BEC0-3248-9716-5B20A743E90A}"/>
                  </a:ext>
                </a:extLst>
              </p:cNvPr>
              <p:cNvSpPr txBox="1"/>
              <p:nvPr/>
            </p:nvSpPr>
            <p:spPr>
              <a:xfrm>
                <a:off x="2131368" y="3611057"/>
                <a:ext cx="8536632" cy="462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defRPr/>
                </a:pP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I secret-share x into n shares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 </a:t>
                </a:r>
                <a:r>
                  <a:rPr lang="en-US" sz="2400" dirty="0" err="1">
                    <a:solidFill>
                      <a:srgbClr val="000000"/>
                    </a:solidFill>
                    <a:latin typeface="Arial"/>
                    <a:cs typeface="Arial"/>
                  </a:rPr>
                  <a:t>s.t.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𝑥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 (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mod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𝑞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DC19F2-BEC0-3248-9716-5B20A743E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368" y="3611057"/>
                <a:ext cx="8536632" cy="462947"/>
              </a:xfrm>
              <a:prstGeom prst="rect">
                <a:avLst/>
              </a:prstGeom>
              <a:blipFill>
                <a:blip r:embed="rId5"/>
                <a:stretch>
                  <a:fillRect l="-1189" t="-127027" r="-149" b="-194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4F9FF4C-0722-E043-9882-F83962F8A212}"/>
              </a:ext>
            </a:extLst>
          </p:cNvPr>
          <p:cNvSpPr txBox="1"/>
          <p:nvPr/>
        </p:nvSpPr>
        <p:spPr>
          <a:xfrm>
            <a:off x="2135560" y="4307789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defRPr/>
            </a:pPr>
            <a:r>
              <a:rPr lang="en-US" sz="2400" b="1" u="sng" dirty="0">
                <a:solidFill>
                  <a:srgbClr val="0000FF"/>
                </a:solidFill>
                <a:latin typeface="Arial"/>
                <a:cs typeface="Arial"/>
              </a:rPr>
              <a:t>Threshold Decryption:</a:t>
            </a:r>
            <a:endParaRPr lang="en-US" sz="2400" u="sng" dirty="0">
              <a:solidFill>
                <a:srgbClr val="0000FF"/>
              </a:solidFill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1CC92E-394C-464B-B6BA-35802A062F8D}"/>
                  </a:ext>
                </a:extLst>
              </p:cNvPr>
              <p:cNvSpPr txBox="1"/>
              <p:nvPr/>
            </p:nvSpPr>
            <p:spPr>
              <a:xfrm>
                <a:off x="2135560" y="5811946"/>
                <a:ext cx="7776864" cy="857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defRPr/>
                </a:pP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Multiplying the decryption shares gives us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subHide m:val="on"/>
                        <m:supHide m:val="on"/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nary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𝑔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𝑟𝑥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 which in turn gives us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𝑚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 after division.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1CC92E-394C-464B-B6BA-35802A062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5811946"/>
                <a:ext cx="7776864" cy="857414"/>
              </a:xfrm>
              <a:prstGeom prst="rect">
                <a:avLst/>
              </a:prstGeom>
              <a:blipFill>
                <a:blip r:embed="rId6"/>
                <a:stretch>
                  <a:fillRect l="-1305" t="-68116" b="-57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131070C-0F46-804D-91A9-67EA16DD1AB0}"/>
                  </a:ext>
                </a:extLst>
              </p:cNvPr>
              <p:cNvSpPr/>
              <p:nvPr/>
            </p:nvSpPr>
            <p:spPr>
              <a:xfrm>
                <a:off x="2131368" y="4902260"/>
                <a:ext cx="8208912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</a:rPr>
                  <a:t>Given a ciphertext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𝑟𝑥</m:t>
                        </m:r>
                      </m:sup>
                    </m:sSup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, the servers each compute a decryption share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131070C-0F46-804D-91A9-67EA16DD1A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368" y="4902260"/>
                <a:ext cx="8208912" cy="830997"/>
              </a:xfrm>
              <a:prstGeom prst="rect">
                <a:avLst/>
              </a:prstGeom>
              <a:blipFill>
                <a:blip r:embed="rId7"/>
                <a:stretch>
                  <a:fillRect l="-1236" t="-4478" b="-16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864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">
            <a:extLst>
              <a:ext uri="{FF2B5EF4-FFF2-40B4-BE49-F238E27FC236}">
                <a16:creationId xmlns:a16="http://schemas.microsoft.com/office/drawing/2014/main" id="{556C75BE-C1FE-3548-A6DB-7A80B5B69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10684"/>
            <a:ext cx="8991600" cy="91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b="1" kern="0" dirty="0">
                <a:solidFill>
                  <a:srgbClr val="891637"/>
                </a:solidFill>
                <a:latin typeface="Calibri" pitchFamily="34" charset="0"/>
                <a:cs typeface="Arial"/>
              </a:rPr>
              <a:t>Threshold Decryption and Signing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689E03-9523-E544-B1FF-09896B3606C1}"/>
              </a:ext>
            </a:extLst>
          </p:cNvPr>
          <p:cNvSpPr txBox="1"/>
          <p:nvPr/>
        </p:nvSpPr>
        <p:spPr>
          <a:xfrm>
            <a:off x="2783632" y="1340769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defRPr/>
            </a:pPr>
            <a:r>
              <a:rPr lang="en-US" sz="2400" b="1" dirty="0" err="1">
                <a:solidFill>
                  <a:srgbClr val="0000FF"/>
                </a:solidFill>
                <a:latin typeface="Arial"/>
                <a:cs typeface="Arial"/>
              </a:rPr>
              <a:t>Secre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t sharing is useful way beyond MPC.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BFD714-9E10-8649-A076-922B2E0EF9D5}"/>
              </a:ext>
            </a:extLst>
          </p:cNvPr>
          <p:cNvSpPr txBox="1"/>
          <p:nvPr/>
        </p:nvSpPr>
        <p:spPr>
          <a:xfrm>
            <a:off x="2207568" y="2636913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defRPr/>
            </a:pPr>
            <a:r>
              <a:rPr lang="en-US" sz="2400" b="1" dirty="0">
                <a:solidFill>
                  <a:srgbClr val="000000"/>
                </a:solidFill>
                <a:latin typeface="Arial"/>
                <a:cs typeface="Arial"/>
              </a:rPr>
              <a:t>An example: distributed storage of keys.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70770A-1BB7-5843-A174-B76C5ECBFE02}"/>
              </a:ext>
            </a:extLst>
          </p:cNvPr>
          <p:cNvSpPr txBox="1"/>
          <p:nvPr/>
        </p:nvSpPr>
        <p:spPr>
          <a:xfrm>
            <a:off x="2207568" y="3615408"/>
            <a:ext cx="7776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defRPr/>
            </a:pPr>
            <a:r>
              <a:rPr lang="en-US" sz="2400" b="1" dirty="0">
                <a:solidFill>
                  <a:srgbClr val="000000"/>
                </a:solidFill>
                <a:latin typeface="Arial"/>
                <a:cs typeface="Arial"/>
              </a:rPr>
              <a:t>Another example, threshold decryption: </a:t>
            </a:r>
            <a:br>
              <a:rPr lang="en-US" sz="2400" b="1" dirty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distributed storage of decryption key + non-interactive distributed (or threshold) decryption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9B23CF-32D2-604D-A441-4322F95B6431}"/>
              </a:ext>
            </a:extLst>
          </p:cNvPr>
          <p:cNvSpPr txBox="1"/>
          <p:nvPr/>
        </p:nvSpPr>
        <p:spPr>
          <a:xfrm>
            <a:off x="2215908" y="5229201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defRPr/>
            </a:pPr>
            <a:r>
              <a:rPr lang="en-US" sz="2400" b="1" dirty="0">
                <a:solidFill>
                  <a:srgbClr val="000000"/>
                </a:solidFill>
                <a:latin typeface="Arial"/>
                <a:cs typeface="Arial"/>
              </a:rPr>
              <a:t>Yet another example, threshold signing.</a:t>
            </a:r>
            <a:endParaRPr lang="en-US" sz="240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94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612E73-74AB-DB41-9CE2-1C24FB542B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0" t="36141" r="28738" b="32360"/>
          <a:stretch/>
        </p:blipFill>
        <p:spPr>
          <a:xfrm>
            <a:off x="2513856" y="2746270"/>
            <a:ext cx="7164288" cy="2842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4E9E3A-FAD8-BD48-BB6E-FBE4285C8D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8" t="41180" r="24801" b="35442"/>
          <a:stretch/>
        </p:blipFill>
        <p:spPr>
          <a:xfrm>
            <a:off x="2279576" y="764705"/>
            <a:ext cx="7164288" cy="187220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6F5C1EB-224B-F443-B87F-1E19BD65CFAD}"/>
              </a:ext>
            </a:extLst>
          </p:cNvPr>
          <p:cNvSpPr/>
          <p:nvPr/>
        </p:nvSpPr>
        <p:spPr>
          <a:xfrm>
            <a:off x="2711624" y="2852936"/>
            <a:ext cx="6696744" cy="1314818"/>
          </a:xfrm>
          <a:prstGeom prst="rect">
            <a:avLst/>
          </a:prstGeom>
          <a:solidFill>
            <a:schemeClr val="accent1">
              <a:alpha val="2953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96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06F7CB-49CC-3543-9D51-ACFCD16DA6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0" t="32364" r="21651" b="5904"/>
          <a:stretch/>
        </p:blipFill>
        <p:spPr>
          <a:xfrm>
            <a:off x="3215680" y="1988840"/>
            <a:ext cx="6408712" cy="46180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70E5F4-1624-334D-830A-FABEF8B33B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4" t="27720" r="25794" b="42041"/>
          <a:stretch/>
        </p:blipFill>
        <p:spPr>
          <a:xfrm>
            <a:off x="3215681" y="116632"/>
            <a:ext cx="4536505" cy="17281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26578A9-5341-A147-BDE3-E3DBF6694B10}"/>
              </a:ext>
            </a:extLst>
          </p:cNvPr>
          <p:cNvSpPr/>
          <p:nvPr/>
        </p:nvSpPr>
        <p:spPr>
          <a:xfrm>
            <a:off x="3191841" y="2492896"/>
            <a:ext cx="6696744" cy="936104"/>
          </a:xfrm>
          <a:prstGeom prst="rect">
            <a:avLst/>
          </a:prstGeom>
          <a:solidFill>
            <a:schemeClr val="accent1">
              <a:alpha val="2953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47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00500C-6B86-0246-85B1-B4290FA2EA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21" b="8420"/>
          <a:stretch/>
        </p:blipFill>
        <p:spPr>
          <a:xfrm>
            <a:off x="1524000" y="1124744"/>
            <a:ext cx="9144000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0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1B36F59E-5849-4CAF-A892-FFC1CAC40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4522" y="188641"/>
            <a:ext cx="4868024" cy="846199"/>
          </a:xfrm>
        </p:spPr>
        <p:txBody>
          <a:bodyPr>
            <a:noAutofit/>
          </a:bodyPr>
          <a:lstStyle/>
          <a:p>
            <a:r>
              <a:rPr lang="en-US" sz="4050" b="1" dirty="0">
                <a:latin typeface="Calibri" panose="020F0502020204030204" pitchFamily="34" charset="0"/>
                <a:cs typeface="Calibri" panose="020F0502020204030204" pitchFamily="34" charset="0"/>
              </a:rPr>
              <a:t>AN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C443EB-5924-2A47-9587-A3237E08A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847" y="2437805"/>
            <a:ext cx="830698" cy="11018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18AC39-4B80-7848-9B8E-00F29AEFC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192" y="2439652"/>
            <a:ext cx="910520" cy="105685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4337D4D-7C61-EA4F-A0DF-43C5475858BB}"/>
              </a:ext>
            </a:extLst>
          </p:cNvPr>
          <p:cNvSpPr txBox="1"/>
          <p:nvPr/>
        </p:nvSpPr>
        <p:spPr>
          <a:xfrm>
            <a:off x="1775522" y="3480080"/>
            <a:ext cx="130586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189"/>
            <a:r>
              <a:rPr lang="en-US" sz="1200" b="1" spc="100" dirty="0">
                <a:solidFill>
                  <a:prstClr val="black"/>
                </a:solidFill>
                <a:latin typeface="Myriad Pro" panose="020B0503030403020204" pitchFamily="34" charset="0"/>
              </a:rPr>
              <a:t>Bob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8276384-BE28-DA40-8B9B-B10CF58C710A}"/>
              </a:ext>
            </a:extLst>
          </p:cNvPr>
          <p:cNvGrpSpPr/>
          <p:nvPr/>
        </p:nvGrpSpPr>
        <p:grpSpPr>
          <a:xfrm>
            <a:off x="3150269" y="2581983"/>
            <a:ext cx="688559" cy="646438"/>
            <a:chOff x="1789072" y="875082"/>
            <a:chExt cx="688559" cy="646438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F9B6C7A-00EB-2040-AC1E-E82E05AE4278}"/>
                </a:ext>
              </a:extLst>
            </p:cNvPr>
            <p:cNvSpPr txBox="1"/>
            <p:nvPr/>
          </p:nvSpPr>
          <p:spPr bwMode="auto">
            <a:xfrm>
              <a:off x="1947044" y="875082"/>
              <a:ext cx="490840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57189">
                <a:defRPr/>
              </a:pPr>
              <a:r>
                <a:rPr lang="en-US" sz="2400" b="1" dirty="0">
                  <a:solidFill>
                    <a:srgbClr val="750D21"/>
                  </a:solidFill>
                  <a:latin typeface="Myriad Pro" panose="020B0503030403020204" pitchFamily="34" charset="0"/>
                </a:rPr>
                <a:t>Y</a:t>
              </a:r>
              <a:r>
                <a:rPr lang="en-US" sz="2400" b="1" baseline="-25000" dirty="0">
                  <a:solidFill>
                    <a:srgbClr val="750D21"/>
                  </a:solidFill>
                  <a:latin typeface="Myriad Pro" panose="020B0503030403020204" pitchFamily="34" charset="0"/>
                </a:rPr>
                <a:t>1</a:t>
              </a:r>
            </a:p>
          </p:txBody>
        </p:sp>
        <p:sp>
          <p:nvSpPr>
            <p:cNvPr id="63" name="Right Arrow 13">
              <a:extLst>
                <a:ext uri="{FF2B5EF4-FFF2-40B4-BE49-F238E27FC236}">
                  <a16:creationId xmlns:a16="http://schemas.microsoft.com/office/drawing/2014/main" id="{99DEBA90-6821-B346-BA22-B1C840CD8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9072" y="1294454"/>
              <a:ext cx="688559" cy="227066"/>
            </a:xfrm>
            <a:prstGeom prst="rightArrow">
              <a:avLst>
                <a:gd name="adj1" fmla="val 50000"/>
                <a:gd name="adj2" fmla="val 49999"/>
              </a:avLst>
            </a:prstGeom>
            <a:solidFill>
              <a:srgbClr val="750D21"/>
            </a:solidFill>
            <a:ln w="254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457189"/>
              <a:endParaRPr lang="en-US" sz="2400">
                <a:solidFill>
                  <a:prstClr val="black"/>
                </a:solidFill>
                <a:latin typeface="Calibri Light" panose="020F0302020204030204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8EDE460A-578A-C640-B3C1-5031AF6B394A}"/>
              </a:ext>
            </a:extLst>
          </p:cNvPr>
          <p:cNvSpPr txBox="1"/>
          <p:nvPr/>
        </p:nvSpPr>
        <p:spPr>
          <a:xfrm>
            <a:off x="1502492" y="3801113"/>
            <a:ext cx="216742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189"/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Y</a:t>
            </a:r>
            <a:r>
              <a:rPr lang="en-US" b="1" spc="100" baseline="-25000" dirty="0">
                <a:solidFill>
                  <a:srgbClr val="750D21"/>
                </a:solidFill>
                <a:latin typeface="Myriad Pro" panose="020B0503030403020204" pitchFamily="34" charset="0"/>
              </a:rPr>
              <a:t>1</a:t>
            </a:r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 = R+S</a:t>
            </a:r>
            <a:r>
              <a:rPr lang="en-US" b="1" spc="100" baseline="-25000" dirty="0">
                <a:solidFill>
                  <a:srgbClr val="750D21"/>
                </a:solidFill>
                <a:latin typeface="Myriad Pro" panose="020B0503030403020204" pitchFamily="34" charset="0"/>
              </a:rPr>
              <a:t>1</a:t>
            </a:r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 </a:t>
            </a:r>
            <a:b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</a:br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mod p</a:t>
            </a:r>
            <a:endParaRPr lang="en-US" b="1" spc="100" baseline="-25000" dirty="0">
              <a:solidFill>
                <a:srgbClr val="750D21"/>
              </a:solidFill>
              <a:latin typeface="Myriad Pro" panose="020B0503030403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BB083F0-E954-D249-A867-FACEA219BF07}"/>
              </a:ext>
            </a:extLst>
          </p:cNvPr>
          <p:cNvSpPr txBox="1"/>
          <p:nvPr/>
        </p:nvSpPr>
        <p:spPr>
          <a:xfrm>
            <a:off x="3946122" y="3506642"/>
            <a:ext cx="130586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189"/>
            <a:r>
              <a:rPr lang="en-US" sz="1200" b="1" spc="100" dirty="0">
                <a:solidFill>
                  <a:prstClr val="black"/>
                </a:solidFill>
                <a:latin typeface="Myriad Pro" panose="020B0503030403020204" pitchFamily="34" charset="0"/>
              </a:rPr>
              <a:t>Lali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96EDD04-A900-9948-AB2F-D93C19E3C520}"/>
              </a:ext>
            </a:extLst>
          </p:cNvPr>
          <p:cNvSpPr txBox="1"/>
          <p:nvPr/>
        </p:nvSpPr>
        <p:spPr>
          <a:xfrm>
            <a:off x="3861159" y="3860293"/>
            <a:ext cx="153271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189"/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Y</a:t>
            </a:r>
            <a:r>
              <a:rPr lang="en-US" b="1" spc="100" baseline="-25000" dirty="0">
                <a:solidFill>
                  <a:srgbClr val="750D21"/>
                </a:solidFill>
                <a:latin typeface="Myriad Pro" panose="020B0503030403020204" pitchFamily="34" charset="0"/>
              </a:rPr>
              <a:t>2</a:t>
            </a:r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 = Y</a:t>
            </a:r>
            <a:r>
              <a:rPr lang="en-US" b="1" spc="100" baseline="-25000" dirty="0">
                <a:solidFill>
                  <a:srgbClr val="750D21"/>
                </a:solidFill>
                <a:latin typeface="Myriad Pro" panose="020B0503030403020204" pitchFamily="34" charset="0"/>
              </a:rPr>
              <a:t>1</a:t>
            </a:r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+S</a:t>
            </a:r>
            <a:r>
              <a:rPr lang="en-US" b="1" spc="100" baseline="-25000" dirty="0">
                <a:solidFill>
                  <a:srgbClr val="750D21"/>
                </a:solidFill>
                <a:latin typeface="Myriad Pro" panose="020B0503030403020204" pitchFamily="34" charset="0"/>
              </a:rPr>
              <a:t>2</a:t>
            </a:r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 mod p</a:t>
            </a:r>
            <a:endParaRPr lang="en-US" b="1" spc="100" baseline="-25000" dirty="0">
              <a:solidFill>
                <a:srgbClr val="750D21"/>
              </a:solidFill>
              <a:latin typeface="Myriad Pro" panose="020B0503030403020204" pitchFamily="34" charset="0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67C8970-F267-4442-9F08-A73F3306DD5B}"/>
              </a:ext>
            </a:extLst>
          </p:cNvPr>
          <p:cNvGrpSpPr/>
          <p:nvPr/>
        </p:nvGrpSpPr>
        <p:grpSpPr>
          <a:xfrm>
            <a:off x="5267930" y="2581984"/>
            <a:ext cx="688559" cy="651977"/>
            <a:chOff x="1789072" y="875082"/>
            <a:chExt cx="688559" cy="65197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C55A9AB-9152-7749-8082-BDF28CB24B03}"/>
                </a:ext>
              </a:extLst>
            </p:cNvPr>
            <p:cNvSpPr txBox="1"/>
            <p:nvPr/>
          </p:nvSpPr>
          <p:spPr bwMode="auto">
            <a:xfrm>
              <a:off x="1931095" y="875082"/>
              <a:ext cx="490840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57189">
                <a:defRPr/>
              </a:pPr>
              <a:r>
                <a:rPr lang="en-US" sz="2400" b="1" dirty="0">
                  <a:solidFill>
                    <a:srgbClr val="750D21"/>
                  </a:solidFill>
                  <a:latin typeface="Myriad Pro" panose="020B0503030403020204" pitchFamily="34" charset="0"/>
                </a:rPr>
                <a:t>Y</a:t>
              </a:r>
              <a:r>
                <a:rPr lang="en-US" sz="2400" b="1" baseline="-25000" dirty="0">
                  <a:solidFill>
                    <a:srgbClr val="750D21"/>
                  </a:solidFill>
                  <a:latin typeface="Myriad Pro" panose="020B0503030403020204" pitchFamily="34" charset="0"/>
                </a:rPr>
                <a:t>2</a:t>
              </a:r>
            </a:p>
          </p:txBody>
        </p:sp>
        <p:sp>
          <p:nvSpPr>
            <p:cNvPr id="69" name="Right Arrow 13">
              <a:extLst>
                <a:ext uri="{FF2B5EF4-FFF2-40B4-BE49-F238E27FC236}">
                  <a16:creationId xmlns:a16="http://schemas.microsoft.com/office/drawing/2014/main" id="{D2DB9932-6D18-FF43-AB18-F6C2A5878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9072" y="1294454"/>
              <a:ext cx="688559" cy="232605"/>
            </a:xfrm>
            <a:prstGeom prst="rightArrow">
              <a:avLst>
                <a:gd name="adj1" fmla="val 50000"/>
                <a:gd name="adj2" fmla="val 49999"/>
              </a:avLst>
            </a:prstGeom>
            <a:solidFill>
              <a:srgbClr val="750D21"/>
            </a:solidFill>
            <a:ln w="254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457189"/>
              <a:endParaRPr lang="en-US" sz="2400">
                <a:solidFill>
                  <a:prstClr val="black"/>
                </a:solidFill>
                <a:latin typeface="Calibri Light" panose="020F0302020204030204"/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FADDF0B5-29A1-AA47-8759-4D11DD8DBBCA}"/>
              </a:ext>
            </a:extLst>
          </p:cNvPr>
          <p:cNvSpPr txBox="1"/>
          <p:nvPr/>
        </p:nvSpPr>
        <p:spPr>
          <a:xfrm>
            <a:off x="6128770" y="3506642"/>
            <a:ext cx="130586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189"/>
            <a:r>
              <a:rPr lang="en-US" sz="1200" b="1" spc="100" dirty="0">
                <a:solidFill>
                  <a:prstClr val="black"/>
                </a:solidFill>
                <a:latin typeface="Myriad Pro" panose="020B0503030403020204" pitchFamily="34" charset="0"/>
              </a:rPr>
              <a:t>Alice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2AD96EC-9DA3-BE4B-95E0-131FF50AE756}"/>
              </a:ext>
            </a:extLst>
          </p:cNvPr>
          <p:cNvSpPr txBox="1"/>
          <p:nvPr/>
        </p:nvSpPr>
        <p:spPr>
          <a:xfrm>
            <a:off x="6096001" y="3825312"/>
            <a:ext cx="153271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189"/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Y</a:t>
            </a:r>
            <a:r>
              <a:rPr lang="en-US" b="1" spc="100" baseline="-25000" dirty="0">
                <a:solidFill>
                  <a:srgbClr val="750D21"/>
                </a:solidFill>
                <a:latin typeface="Myriad Pro" panose="020B0503030403020204" pitchFamily="34" charset="0"/>
              </a:rPr>
              <a:t>3</a:t>
            </a:r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 = Y</a:t>
            </a:r>
            <a:r>
              <a:rPr lang="en-US" b="1" spc="100" baseline="-25000" dirty="0">
                <a:solidFill>
                  <a:srgbClr val="750D21"/>
                </a:solidFill>
                <a:latin typeface="Myriad Pro" panose="020B0503030403020204" pitchFamily="34" charset="0"/>
              </a:rPr>
              <a:t>2</a:t>
            </a:r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+S</a:t>
            </a:r>
            <a:r>
              <a:rPr lang="en-US" b="1" spc="100" baseline="-25000" dirty="0">
                <a:solidFill>
                  <a:srgbClr val="750D21"/>
                </a:solidFill>
                <a:latin typeface="Myriad Pro" panose="020B0503030403020204" pitchFamily="34" charset="0"/>
              </a:rPr>
              <a:t>3 </a:t>
            </a:r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mod p</a:t>
            </a:r>
            <a:endParaRPr lang="en-US" b="1" spc="100" baseline="-25000" dirty="0">
              <a:solidFill>
                <a:srgbClr val="750D21"/>
              </a:solidFill>
              <a:latin typeface="Myriad Pro" panose="020B050303040302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45BCD92-E9C9-F749-A5BC-7D5F7ABFC7F9}"/>
              </a:ext>
            </a:extLst>
          </p:cNvPr>
          <p:cNvSpPr txBox="1"/>
          <p:nvPr/>
        </p:nvSpPr>
        <p:spPr bwMode="auto">
          <a:xfrm>
            <a:off x="6070152" y="4942131"/>
            <a:ext cx="47564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189">
              <a:defRPr/>
            </a:pPr>
            <a:r>
              <a:rPr lang="en-US" sz="2400" b="1" dirty="0" err="1">
                <a:solidFill>
                  <a:srgbClr val="750D21"/>
                </a:solidFill>
                <a:latin typeface="Myriad Pro" panose="020B0503030403020204" pitchFamily="34" charset="0"/>
              </a:rPr>
              <a:t>Y</a:t>
            </a:r>
            <a:r>
              <a:rPr lang="en-US" sz="2400" b="1" baseline="-25000" dirty="0" err="1">
                <a:solidFill>
                  <a:srgbClr val="750D21"/>
                </a:solidFill>
                <a:latin typeface="Myriad Pro" panose="020B0503030403020204" pitchFamily="34" charset="0"/>
              </a:rPr>
              <a:t>n</a:t>
            </a:r>
            <a:endParaRPr lang="en-US" sz="2400" b="1" baseline="-25000" dirty="0">
              <a:solidFill>
                <a:srgbClr val="750D21"/>
              </a:solidFill>
              <a:latin typeface="Myriad Pro" panose="020B0503030403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8B5D569-BE75-5C41-A334-B1EDA5B98D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8772" y="2528565"/>
            <a:ext cx="60946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457189"/>
            <a:r>
              <a:rPr lang="en-US" sz="4800" dirty="0">
                <a:solidFill>
                  <a:srgbClr val="7D7773"/>
                </a:solidFill>
                <a:latin typeface="Calibri" pitchFamily="34" charset="0"/>
                <a:cs typeface="Calibri" pitchFamily="34" charset="0"/>
              </a:rPr>
              <a:t>…</a:t>
            </a:r>
            <a:endParaRPr lang="en-US" sz="4800" dirty="0">
              <a:solidFill>
                <a:srgbClr val="7D7773"/>
              </a:solidFill>
              <a:latin typeface="Calibri" panose="020F0502020204030204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CFEDD80-9651-9147-AD8A-1A2D29F6F3A0}"/>
              </a:ext>
            </a:extLst>
          </p:cNvPr>
          <p:cNvSpPr txBox="1"/>
          <p:nvPr/>
        </p:nvSpPr>
        <p:spPr>
          <a:xfrm>
            <a:off x="9070969" y="3506642"/>
            <a:ext cx="130586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189"/>
            <a:r>
              <a:rPr lang="en-US" sz="1200" b="1" spc="100" dirty="0">
                <a:solidFill>
                  <a:prstClr val="black"/>
                </a:solidFill>
                <a:latin typeface="Myriad Pro" panose="020B0503030403020204" pitchFamily="34" charset="0"/>
              </a:rPr>
              <a:t>Jeffery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0B80364-C658-F648-A238-7C3A6BB8C03C}"/>
              </a:ext>
            </a:extLst>
          </p:cNvPr>
          <p:cNvSpPr txBox="1"/>
          <p:nvPr/>
        </p:nvSpPr>
        <p:spPr>
          <a:xfrm>
            <a:off x="8699197" y="3783453"/>
            <a:ext cx="188304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189"/>
            <a:r>
              <a:rPr lang="en-US" b="1" spc="100" dirty="0" err="1">
                <a:solidFill>
                  <a:srgbClr val="750D21"/>
                </a:solidFill>
                <a:latin typeface="Myriad Pro" panose="020B0503030403020204" pitchFamily="34" charset="0"/>
              </a:rPr>
              <a:t>Y</a:t>
            </a:r>
            <a:r>
              <a:rPr lang="en-US" b="1" spc="100" baseline="-25000" dirty="0" err="1">
                <a:solidFill>
                  <a:srgbClr val="750D21"/>
                </a:solidFill>
                <a:latin typeface="Myriad Pro" panose="020B0503030403020204" pitchFamily="34" charset="0"/>
              </a:rPr>
              <a:t>n</a:t>
            </a:r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 = Y</a:t>
            </a:r>
            <a:r>
              <a:rPr lang="en-US" b="1" spc="100" baseline="-25000" dirty="0">
                <a:solidFill>
                  <a:srgbClr val="750D21"/>
                </a:solidFill>
                <a:latin typeface="Myriad Pro" panose="020B0503030403020204" pitchFamily="34" charset="0"/>
              </a:rPr>
              <a:t>n-1</a:t>
            </a:r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+S</a:t>
            </a:r>
            <a:r>
              <a:rPr lang="en-US" b="1" spc="100" baseline="-25000" dirty="0">
                <a:solidFill>
                  <a:srgbClr val="750D21"/>
                </a:solidFill>
                <a:latin typeface="Myriad Pro" panose="020B0503030403020204" pitchFamily="34" charset="0"/>
              </a:rPr>
              <a:t>n </a:t>
            </a:r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mod p</a:t>
            </a:r>
            <a:endParaRPr lang="en-US" b="1" spc="100" baseline="-25000" dirty="0">
              <a:solidFill>
                <a:srgbClr val="750D21"/>
              </a:solidFill>
              <a:latin typeface="Myriad Pro" panose="020B0503030403020204" pitchFamily="34" charset="0"/>
            </a:endParaRPr>
          </a:p>
        </p:txBody>
      </p:sp>
      <p:sp>
        <p:nvSpPr>
          <p:cNvPr id="10" name="Curved Up Arrow 9">
            <a:extLst>
              <a:ext uri="{FF2B5EF4-FFF2-40B4-BE49-F238E27FC236}">
                <a16:creationId xmlns:a16="http://schemas.microsoft.com/office/drawing/2014/main" id="{73894FFD-A5B5-BB47-8292-81A3761076E4}"/>
              </a:ext>
            </a:extLst>
          </p:cNvPr>
          <p:cNvSpPr/>
          <p:nvPr/>
        </p:nvSpPr>
        <p:spPr>
          <a:xfrm flipH="1">
            <a:off x="2482282" y="4436661"/>
            <a:ext cx="7146164" cy="1071247"/>
          </a:xfrm>
          <a:prstGeom prst="curvedUpArrow">
            <a:avLst/>
          </a:prstGeom>
          <a:solidFill>
            <a:srgbClr val="6D15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497D90-D586-7E4D-BFFD-973C1512E547}"/>
              </a:ext>
            </a:extLst>
          </p:cNvPr>
          <p:cNvGrpSpPr/>
          <p:nvPr/>
        </p:nvGrpSpPr>
        <p:grpSpPr>
          <a:xfrm>
            <a:off x="1815403" y="5659102"/>
            <a:ext cx="4313368" cy="961350"/>
            <a:chOff x="609334" y="5190353"/>
            <a:chExt cx="2846798" cy="1281800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0ED4958-C9B5-1B45-9744-E059692D72D6}"/>
                </a:ext>
              </a:extLst>
            </p:cNvPr>
            <p:cNvSpPr/>
            <p:nvPr/>
          </p:nvSpPr>
          <p:spPr>
            <a:xfrm>
              <a:off x="713474" y="5190353"/>
              <a:ext cx="2628952" cy="12818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rgbClr val="7D77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24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6FE743D5-8075-304E-8D1F-3DFCB49D505D}"/>
                    </a:ext>
                  </a:extLst>
                </p:cNvPr>
                <p:cNvSpPr txBox="1"/>
                <p:nvPr/>
              </p:nvSpPr>
              <p:spPr>
                <a:xfrm>
                  <a:off x="609334" y="5373189"/>
                  <a:ext cx="2846798" cy="49210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 defTabSz="457189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pc="100" dirty="0">
                              <a:solidFill>
                                <a:srgbClr val="750D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pc="100" dirty="0">
                              <a:solidFill>
                                <a:srgbClr val="750D21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b="1" i="1" spc="100" dirty="0">
                              <a:solidFill>
                                <a:srgbClr val="750D2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 spc="100" dirty="0">
                          <a:solidFill>
                            <a:srgbClr val="750D2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pc="100" dirty="0">
                          <a:solidFill>
                            <a:srgbClr val="750D21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spc="100" dirty="0">
                          <a:solidFill>
                            <a:srgbClr val="750D2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nary>
                        <m:naryPr>
                          <m:chr m:val="∑"/>
                          <m:ctrlPr>
                            <a:rPr lang="en-US" b="1" i="1" spc="100" dirty="0">
                              <a:solidFill>
                                <a:srgbClr val="750D2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pc="100" dirty="0">
                              <a:solidFill>
                                <a:srgbClr val="750D2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 spc="100" dirty="0">
                              <a:solidFill>
                                <a:srgbClr val="750D2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pc="100" dirty="0">
                              <a:solidFill>
                                <a:srgbClr val="750D2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pc="100" dirty="0">
                              <a:solidFill>
                                <a:srgbClr val="750D2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n-US" b="1" i="1" spc="100" dirty="0">
                                  <a:solidFill>
                                    <a:srgbClr val="750D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pc="100" dirty="0">
                                  <a:solidFill>
                                    <a:srgbClr val="750D2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 spc="100" dirty="0">
                                  <a:solidFill>
                                    <a:srgbClr val="750D2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m:rPr>
                          <m:nor/>
                        </m:rPr>
                        <a:rPr lang="en-US" b="1" spc="100" dirty="0">
                          <a:solidFill>
                            <a:srgbClr val="750D21"/>
                          </a:solidFill>
                          <a:latin typeface="Myriad Pro" panose="020B0503030403020204" pitchFamily="34" charset="0"/>
                        </a:rPr>
                        <m:t>mod</m:t>
                      </m:r>
                      <m:r>
                        <m:rPr>
                          <m:nor/>
                        </m:rPr>
                        <a:rPr lang="en-US" b="1" spc="100" dirty="0">
                          <a:solidFill>
                            <a:srgbClr val="750D21"/>
                          </a:solidFill>
                          <a:latin typeface="Myriad Pro" panose="020B0503030403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1" spc="100" dirty="0">
                          <a:solidFill>
                            <a:srgbClr val="750D21"/>
                          </a:solidFill>
                          <a:latin typeface="Myriad Pro" panose="020B0503030403020204" pitchFamily="34" charset="0"/>
                        </a:rPr>
                        <m:t>p</m:t>
                      </m:r>
                    </m:oMath>
                  </a14:m>
                  <a:r>
                    <a:rPr lang="en-US" b="1" spc="100" baseline="-25000" dirty="0">
                      <a:solidFill>
                        <a:srgbClr val="750D21"/>
                      </a:solidFill>
                      <a:latin typeface="Myriad Pro" panose="020B050303040302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b="1" spc="100" dirty="0">
                          <a:solidFill>
                            <a:srgbClr val="750D2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pc="100" dirty="0">
                              <a:solidFill>
                                <a:srgbClr val="750D2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pc="100" dirty="0">
                              <a:solidFill>
                                <a:srgbClr val="750D2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 spc="100" dirty="0">
                              <a:solidFill>
                                <a:srgbClr val="750D2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pc="100" dirty="0">
                              <a:solidFill>
                                <a:srgbClr val="750D2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pc="100" dirty="0">
                              <a:solidFill>
                                <a:srgbClr val="750D2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n-US" b="1" i="1" spc="100" dirty="0">
                                  <a:solidFill>
                                    <a:srgbClr val="750D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pc="100" dirty="0">
                                  <a:solidFill>
                                    <a:srgbClr val="750D2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 spc="100" dirty="0">
                                  <a:solidFill>
                                    <a:srgbClr val="750D2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a14:m>
                  <a:endParaRPr lang="en-US" b="1" spc="100" baseline="-25000" dirty="0">
                    <a:solidFill>
                      <a:srgbClr val="750D21"/>
                    </a:solidFill>
                    <a:latin typeface="Myriad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6FE743D5-8075-304E-8D1F-3DFCB49D50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334" y="5373189"/>
                  <a:ext cx="2846798" cy="492100"/>
                </a:xfrm>
                <a:prstGeom prst="rect">
                  <a:avLst/>
                </a:prstGeom>
                <a:blipFill>
                  <a:blip r:embed="rId5"/>
                  <a:stretch>
                    <a:fillRect t="-110000" b="-16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2" name="Title 1">
            <a:extLst>
              <a:ext uri="{FF2B5EF4-FFF2-40B4-BE49-F238E27FC236}">
                <a16:creationId xmlns:a16="http://schemas.microsoft.com/office/drawing/2014/main" id="{E81CBD69-F808-2544-B0B0-6E1667D19642}"/>
              </a:ext>
            </a:extLst>
          </p:cNvPr>
          <p:cNvSpPr txBox="1">
            <a:spLocks/>
          </p:cNvSpPr>
          <p:nvPr/>
        </p:nvSpPr>
        <p:spPr>
          <a:xfrm>
            <a:off x="3246219" y="819292"/>
            <a:ext cx="5363440" cy="325142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/>
            <a:r>
              <a:rPr lang="en-US" sz="18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COMPUTING THE AVERAGE SALARY IN THIS ROOM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4A2DC02-2697-7046-89B0-0F9400CEB190}"/>
              </a:ext>
            </a:extLst>
          </p:cNvPr>
          <p:cNvGrpSpPr/>
          <p:nvPr/>
        </p:nvGrpSpPr>
        <p:grpSpPr>
          <a:xfrm>
            <a:off x="8301692" y="2600223"/>
            <a:ext cx="819644" cy="651977"/>
            <a:chOff x="1789072" y="875082"/>
            <a:chExt cx="819644" cy="651977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9C27089-3CEE-D346-9186-DBF0FF829ADA}"/>
                </a:ext>
              </a:extLst>
            </p:cNvPr>
            <p:cNvSpPr txBox="1"/>
            <p:nvPr/>
          </p:nvSpPr>
          <p:spPr bwMode="auto">
            <a:xfrm>
              <a:off x="1931095" y="875082"/>
              <a:ext cx="677621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57189">
                <a:defRPr/>
              </a:pPr>
              <a:r>
                <a:rPr lang="en-US" sz="2400" b="1" dirty="0">
                  <a:solidFill>
                    <a:srgbClr val="750D21"/>
                  </a:solidFill>
                  <a:latin typeface="Myriad Pro" panose="020B0503030403020204" pitchFamily="34" charset="0"/>
                </a:rPr>
                <a:t>Y</a:t>
              </a:r>
              <a:r>
                <a:rPr lang="en-US" sz="2400" b="1" baseline="-25000" dirty="0">
                  <a:solidFill>
                    <a:srgbClr val="750D21"/>
                  </a:solidFill>
                  <a:latin typeface="Myriad Pro" panose="020B0503030403020204" pitchFamily="34" charset="0"/>
                </a:rPr>
                <a:t>n-1</a:t>
              </a:r>
            </a:p>
          </p:txBody>
        </p:sp>
        <p:sp>
          <p:nvSpPr>
            <p:cNvPr id="85" name="Right Arrow 13">
              <a:extLst>
                <a:ext uri="{FF2B5EF4-FFF2-40B4-BE49-F238E27FC236}">
                  <a16:creationId xmlns:a16="http://schemas.microsoft.com/office/drawing/2014/main" id="{905E43A5-3196-DA48-87E9-EEFF2928F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9072" y="1294454"/>
              <a:ext cx="688559" cy="232605"/>
            </a:xfrm>
            <a:prstGeom prst="rightArrow">
              <a:avLst>
                <a:gd name="adj1" fmla="val 50000"/>
                <a:gd name="adj2" fmla="val 49999"/>
              </a:avLst>
            </a:prstGeom>
            <a:solidFill>
              <a:srgbClr val="750D21"/>
            </a:solidFill>
            <a:ln w="254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457189"/>
              <a:endParaRPr lang="en-US" sz="2400">
                <a:solidFill>
                  <a:prstClr val="black"/>
                </a:solidFill>
                <a:latin typeface="Calibri Light" panose="020F0302020204030204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D0441E6-3207-4B43-B6BA-48C8D2FE7F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3635" y="2378140"/>
            <a:ext cx="951149" cy="11934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562B91-A8BF-8547-9F91-C8DE6DE807C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85" t="52471" r="16877" b="23618"/>
          <a:stretch/>
        </p:blipFill>
        <p:spPr>
          <a:xfrm>
            <a:off x="6456307" y="2273408"/>
            <a:ext cx="609462" cy="117719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4F10594-1226-934E-8698-DD71944A3772}"/>
              </a:ext>
            </a:extLst>
          </p:cNvPr>
          <p:cNvSpPr txBox="1"/>
          <p:nvPr/>
        </p:nvSpPr>
        <p:spPr>
          <a:xfrm>
            <a:off x="6456307" y="5831789"/>
            <a:ext cx="33938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defRPr/>
            </a:pPr>
            <a:r>
              <a:rPr lang="en-US" sz="3400" b="1" i="1" dirty="0">
                <a:solidFill>
                  <a:srgbClr val="FF0000"/>
                </a:solidFill>
                <a:latin typeface="Arial"/>
                <a:cs typeface="Arial"/>
              </a:rPr>
              <a:t>Is this secure?</a:t>
            </a:r>
            <a:endParaRPr lang="en-US" sz="34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ular Callout 3">
                <a:extLst>
                  <a:ext uri="{FF2B5EF4-FFF2-40B4-BE49-F238E27FC236}">
                    <a16:creationId xmlns:a16="http://schemas.microsoft.com/office/drawing/2014/main" id="{64B7A43B-1927-E749-A85B-B87D716F281B}"/>
                  </a:ext>
                </a:extLst>
              </p:cNvPr>
              <p:cNvSpPr/>
              <p:nvPr/>
            </p:nvSpPr>
            <p:spPr>
              <a:xfrm>
                <a:off x="2084679" y="1659192"/>
                <a:ext cx="914400" cy="612648"/>
              </a:xfrm>
              <a:prstGeom prst="wedgeRoundRectCallou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ounded Rectangular Callout 3">
                <a:extLst>
                  <a:ext uri="{FF2B5EF4-FFF2-40B4-BE49-F238E27FC236}">
                    <a16:creationId xmlns:a16="http://schemas.microsoft.com/office/drawing/2014/main" id="{64B7A43B-1927-E749-A85B-B87D716F28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679" y="1659192"/>
                <a:ext cx="914400" cy="612648"/>
              </a:xfrm>
              <a:prstGeom prst="wedgeRoundRectCallout">
                <a:avLst/>
              </a:prstGeom>
              <a:blipFill>
                <a:blip r:embed="rId8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ounded Rectangular Callout 34">
                <a:extLst>
                  <a:ext uri="{FF2B5EF4-FFF2-40B4-BE49-F238E27FC236}">
                    <a16:creationId xmlns:a16="http://schemas.microsoft.com/office/drawing/2014/main" id="{C7FF030D-C263-AD48-BCC5-EEA4DE0AF8E1}"/>
                  </a:ext>
                </a:extLst>
              </p:cNvPr>
              <p:cNvSpPr/>
              <p:nvPr/>
            </p:nvSpPr>
            <p:spPr>
              <a:xfrm>
                <a:off x="4336528" y="1668115"/>
                <a:ext cx="914400" cy="612648"/>
              </a:xfrm>
              <a:prstGeom prst="wedgeRoundRectCallou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ounded Rectangular Callout 34">
                <a:extLst>
                  <a:ext uri="{FF2B5EF4-FFF2-40B4-BE49-F238E27FC236}">
                    <a16:creationId xmlns:a16="http://schemas.microsoft.com/office/drawing/2014/main" id="{C7FF030D-C263-AD48-BCC5-EEA4DE0AF8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6528" y="1668115"/>
                <a:ext cx="914400" cy="612648"/>
              </a:xfrm>
              <a:prstGeom prst="wedgeRoundRectCallout">
                <a:avLst/>
              </a:prstGeom>
              <a:blipFill>
                <a:blip r:embed="rId9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ounded Rectangular Callout 35">
                <a:extLst>
                  <a:ext uri="{FF2B5EF4-FFF2-40B4-BE49-F238E27FC236}">
                    <a16:creationId xmlns:a16="http://schemas.microsoft.com/office/drawing/2014/main" id="{0D180FEC-8243-654A-99FA-1F45A3F73EF1}"/>
                  </a:ext>
                </a:extLst>
              </p:cNvPr>
              <p:cNvSpPr/>
              <p:nvPr/>
            </p:nvSpPr>
            <p:spPr>
              <a:xfrm>
                <a:off x="6471334" y="1628800"/>
                <a:ext cx="914400" cy="612648"/>
              </a:xfrm>
              <a:prstGeom prst="wedgeRoundRectCallou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ounded Rectangular Callout 35">
                <a:extLst>
                  <a:ext uri="{FF2B5EF4-FFF2-40B4-BE49-F238E27FC236}">
                    <a16:creationId xmlns:a16="http://schemas.microsoft.com/office/drawing/2014/main" id="{0D180FEC-8243-654A-99FA-1F45A3F73E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334" y="1628800"/>
                <a:ext cx="914400" cy="612648"/>
              </a:xfrm>
              <a:prstGeom prst="wedgeRoundRectCallout">
                <a:avLst/>
              </a:prstGeom>
              <a:blipFill>
                <a:blip r:embed="rId10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ounded Rectangular Callout 36">
                <a:extLst>
                  <a:ext uri="{FF2B5EF4-FFF2-40B4-BE49-F238E27FC236}">
                    <a16:creationId xmlns:a16="http://schemas.microsoft.com/office/drawing/2014/main" id="{1C9320F6-7E7A-A042-BA1C-2BBF6CB274C7}"/>
                  </a:ext>
                </a:extLst>
              </p:cNvPr>
              <p:cNvSpPr/>
              <p:nvPr/>
            </p:nvSpPr>
            <p:spPr>
              <a:xfrm>
                <a:off x="9466023" y="1611136"/>
                <a:ext cx="914400" cy="612648"/>
              </a:xfrm>
              <a:prstGeom prst="wedgeRoundRectCallou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ounded Rectangular Callout 36">
                <a:extLst>
                  <a:ext uri="{FF2B5EF4-FFF2-40B4-BE49-F238E27FC236}">
                    <a16:creationId xmlns:a16="http://schemas.microsoft.com/office/drawing/2014/main" id="{1C9320F6-7E7A-A042-BA1C-2BBF6CB274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023" y="1611136"/>
                <a:ext cx="914400" cy="612648"/>
              </a:xfrm>
              <a:prstGeom prst="wedgeRoundRectCallout">
                <a:avLst/>
              </a:prstGeom>
              <a:blipFill>
                <a:blip r:embed="rId11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C5BA1AF0-58E5-CA4F-BFDE-D3E0F19B4B78}"/>
              </a:ext>
            </a:extLst>
          </p:cNvPr>
          <p:cNvSpPr txBox="1"/>
          <p:nvPr/>
        </p:nvSpPr>
        <p:spPr>
          <a:xfrm>
            <a:off x="1994604" y="6148164"/>
            <a:ext cx="431336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189"/>
            <a:r>
              <a:rPr lang="en-US" sz="2400" b="1" spc="100" baseline="-25000" dirty="0">
                <a:solidFill>
                  <a:srgbClr val="750D21"/>
                </a:solidFill>
                <a:latin typeface="Myriad Pro" panose="020B0503030403020204" pitchFamily="34" charset="0"/>
              </a:rPr>
              <a:t>(if p large enough)</a:t>
            </a:r>
          </a:p>
        </p:txBody>
      </p:sp>
    </p:spTree>
    <p:extLst>
      <p:ext uri="{BB962C8B-B14F-4D97-AF65-F5344CB8AC3E}">
        <p14:creationId xmlns:p14="http://schemas.microsoft.com/office/powerpoint/2010/main" val="60696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5142"/>
    </mc:Choice>
    <mc:Fallback xmlns="">
      <p:transition advTm="1051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6" grpId="0"/>
      <p:bldP spid="71" grpId="0"/>
      <p:bldP spid="74" grpId="0"/>
      <p:bldP spid="77" grpId="0"/>
      <p:bldP spid="10" grpId="0" animBg="1"/>
      <p:bldP spid="33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"/>
          <p:cNvSpPr>
            <a:spLocks noGrp="1" noChangeArrowheads="1"/>
          </p:cNvSpPr>
          <p:nvPr>
            <p:ph type="title"/>
          </p:nvPr>
        </p:nvSpPr>
        <p:spPr>
          <a:xfrm>
            <a:off x="990600" y="44624"/>
            <a:ext cx="10363200" cy="1143000"/>
          </a:xfrm>
        </p:spPr>
        <p:txBody>
          <a:bodyPr/>
          <a:lstStyle/>
          <a:p>
            <a:r>
              <a:rPr lang="en-US" b="1" dirty="0">
                <a:solidFill>
                  <a:srgbClr val="891637"/>
                </a:solidFill>
                <a:latin typeface="Calibri" pitchFamily="34" charset="0"/>
              </a:rPr>
              <a:t>IT-Secure MPC with Honest Majority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32FABC81-3B15-E64D-B413-AEF3A54F584C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91544" y="1772816"/>
                <a:ext cx="8424936" cy="316835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defRPr/>
                </a:pPr>
                <a:r>
                  <a:rPr lang="en-US" sz="3200" b="1" i="1" dirty="0">
                    <a:solidFill>
                      <a:prstClr val="black"/>
                    </a:solidFill>
                    <a:latin typeface="Calibri"/>
                  </a:rPr>
                  <a:t>Theorem </a:t>
                </a:r>
                <a:r>
                  <a:rPr lang="en-US" sz="3200" b="1" dirty="0">
                    <a:solidFill>
                      <a:prstClr val="black"/>
                    </a:solidFill>
                    <a:latin typeface="Calibri"/>
                  </a:rPr>
                  <a:t>[BenOr-Goldwasser-Wigderson’88, Chaum-Crepeau-Damgard’88]</a:t>
                </a:r>
                <a:r>
                  <a:rPr lang="en-US" sz="3200" dirty="0">
                    <a:solidFill>
                      <a:prstClr val="black"/>
                    </a:solidFill>
                    <a:latin typeface="Calibri"/>
                  </a:rPr>
                  <a:t>: </a:t>
                </a:r>
              </a:p>
              <a:p>
                <a:pPr algn="l">
                  <a:defRPr/>
                </a:pPr>
                <a:br>
                  <a:rPr lang="en-US" sz="3200" dirty="0">
                    <a:solidFill>
                      <a:prstClr val="black"/>
                    </a:solidFill>
                    <a:latin typeface="Calibri"/>
                  </a:rPr>
                </a:br>
                <a:r>
                  <a:rPr lang="en-US" sz="3200" b="1" i="1" dirty="0">
                    <a:solidFill>
                      <a:srgbClr val="0000FF"/>
                    </a:solidFill>
                    <a:latin typeface="Calibri"/>
                  </a:rPr>
                  <a:t>A</a:t>
                </a:r>
                <a:r>
                  <a:rPr lang="en-US" sz="3200" b="1" i="1" dirty="0" err="1">
                    <a:solidFill>
                      <a:srgbClr val="0000FF"/>
                    </a:solidFill>
                    <a:latin typeface="Calibri"/>
                  </a:rPr>
                  <a:t>ny</a:t>
                </a:r>
                <a:r>
                  <a:rPr lang="en-US" sz="3200" dirty="0">
                    <a:solidFill>
                      <a:prstClr val="black"/>
                    </a:solidFill>
                    <a:latin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>
                    <a:solidFill>
                      <a:prstClr val="black"/>
                    </a:solidFill>
                    <a:latin typeface="Calibri"/>
                  </a:rPr>
                  <a:t>-party computation problem can be solved with information-theoretically secure as long as at most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3200" dirty="0">
                    <a:solidFill>
                      <a:prstClr val="black"/>
                    </a:solidFill>
                    <a:latin typeface="Calibri"/>
                  </a:rPr>
                  <a:t> parties collude. </a:t>
                </a:r>
                <a:endParaRPr lang="en-US" sz="3200" dirty="0">
                  <a:solidFill>
                    <a:prstClr val="black"/>
                  </a:solidFill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32FABC81-3B15-E64D-B413-AEF3A54F5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4" y="1772816"/>
                <a:ext cx="8424936" cy="3168352"/>
              </a:xfrm>
              <a:prstGeom prst="rect">
                <a:avLst/>
              </a:prstGeom>
              <a:blipFill>
                <a:blip r:embed="rId3"/>
                <a:stretch>
                  <a:fillRect l="-1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3">
            <a:extLst>
              <a:ext uri="{FF2B5EF4-FFF2-40B4-BE49-F238E27FC236}">
                <a16:creationId xmlns:a16="http://schemas.microsoft.com/office/drawing/2014/main" id="{6BBC1FCD-20E6-0C4D-AED9-D6BEAD26F826}"/>
              </a:ext>
            </a:extLst>
          </p:cNvPr>
          <p:cNvSpPr txBox="1">
            <a:spLocks noChangeArrowheads="1"/>
          </p:cNvSpPr>
          <p:nvPr/>
        </p:nvSpPr>
        <p:spPr>
          <a:xfrm>
            <a:off x="2069036" y="5238328"/>
            <a:ext cx="8424936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3200" b="1" i="1" dirty="0">
                <a:solidFill>
                  <a:prstClr val="black"/>
                </a:solidFill>
                <a:latin typeface="Calibri"/>
              </a:rPr>
              <a:t>Key Tool: </a:t>
            </a:r>
            <a:r>
              <a:rPr lang="en-US" sz="3200" b="1" dirty="0">
                <a:solidFill>
                  <a:prstClr val="black"/>
                </a:solidFill>
                <a:latin typeface="Calibri"/>
              </a:rPr>
              <a:t>Shamir’s Secret Sharing</a:t>
            </a:r>
            <a:endParaRPr lang="en-US" sz="3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803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ubtitle 1"/>
          <p:cNvSpPr>
            <a:spLocks noGrp="1"/>
          </p:cNvSpPr>
          <p:nvPr>
            <p:ph type="subTitle" idx="1"/>
          </p:nvPr>
        </p:nvSpPr>
        <p:spPr>
          <a:xfrm>
            <a:off x="1775520" y="410564"/>
            <a:ext cx="8712968" cy="714181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Key Tool: Secret-Sharing</a:t>
            </a:r>
            <a:endParaRPr lang="en-US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930326-C078-F94C-9003-A82ED594B5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5375920" y="1822225"/>
            <a:ext cx="648072" cy="6706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F6AB7A-B131-5245-8677-BEF044C79F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3863752" y="1785908"/>
            <a:ext cx="864096" cy="7069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41B638-54D1-AD44-84DA-6302BD0E5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075" y="1852460"/>
            <a:ext cx="492637" cy="641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411E7D-733E-504E-A82C-F4EEFB7801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383" y="708769"/>
            <a:ext cx="1447800" cy="189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C98029-B331-194F-940A-E10DB37DF6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582" y="1824486"/>
            <a:ext cx="524859" cy="6684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25E930-38B7-2348-96F2-F56A0D4522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862" y="1833052"/>
            <a:ext cx="499816" cy="659845"/>
          </a:xfrm>
          <a:prstGeom prst="rect">
            <a:avLst/>
          </a:prstGeom>
        </p:spPr>
      </p:pic>
      <p:sp>
        <p:nvSpPr>
          <p:cNvPr id="21" name="Rectangle 63">
            <a:extLst>
              <a:ext uri="{FF2B5EF4-FFF2-40B4-BE49-F238E27FC236}">
                <a16:creationId xmlns:a16="http://schemas.microsoft.com/office/drawing/2014/main" id="{E0653F61-8695-624D-8566-29164579B6D0}"/>
              </a:ext>
            </a:extLst>
          </p:cNvPr>
          <p:cNvSpPr txBox="1">
            <a:spLocks noChangeArrowheads="1"/>
          </p:cNvSpPr>
          <p:nvPr/>
        </p:nvSpPr>
        <p:spPr>
          <a:xfrm>
            <a:off x="1798023" y="332656"/>
            <a:ext cx="1152128" cy="32576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000" dirty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secret b</a:t>
            </a:r>
            <a:endParaRPr lang="en-US" altLang="en-US" sz="2000" dirty="0">
              <a:solidFill>
                <a:prstClr val="black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63">
                <a:extLst>
                  <a:ext uri="{FF2B5EF4-FFF2-40B4-BE49-F238E27FC236}">
                    <a16:creationId xmlns:a16="http://schemas.microsoft.com/office/drawing/2014/main" id="{0BC54A4E-FCBC-7946-BC47-E4206099EE17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503712" y="1444186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defRPr/>
                </a:pPr>
                <a:r>
                  <a:rPr lang="en-US" sz="2000" dirty="0">
                    <a:solidFill>
                      <a:prstClr val="black"/>
                    </a:solidFill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en-US" sz="2000" dirty="0">
                  <a:solidFill>
                    <a:prstClr val="black"/>
                  </a:solidFill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2" name="Rectangle 63">
                <a:extLst>
                  <a:ext uri="{FF2B5EF4-FFF2-40B4-BE49-F238E27FC236}">
                    <a16:creationId xmlns:a16="http://schemas.microsoft.com/office/drawing/2014/main" id="{0BC54A4E-FCBC-7946-BC47-E4206099E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712" y="1444186"/>
                <a:ext cx="1656184" cy="378039"/>
              </a:xfrm>
              <a:prstGeom prst="rect">
                <a:avLst/>
              </a:prstGeom>
              <a:blipFill>
                <a:blip r:embed="rId8"/>
                <a:stretch>
                  <a:fillRect t="-9677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AE1DE581-8087-6F4C-B958-1D8BEA33021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871864" y="1444185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defRPr/>
                </a:pPr>
                <a:r>
                  <a:rPr lang="en-US" sz="2000" dirty="0">
                    <a:solidFill>
                      <a:prstClr val="black"/>
                    </a:solidFill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en-US" sz="2000" dirty="0">
                  <a:solidFill>
                    <a:prstClr val="black"/>
                  </a:solidFill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AE1DE581-8087-6F4C-B958-1D8BEA330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864" y="1444185"/>
                <a:ext cx="1656184" cy="378039"/>
              </a:xfrm>
              <a:prstGeom prst="rect">
                <a:avLst/>
              </a:prstGeom>
              <a:blipFill>
                <a:blip r:embed="rId9"/>
                <a:stretch>
                  <a:fillRect t="-9677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63">
                <a:extLst>
                  <a:ext uri="{FF2B5EF4-FFF2-40B4-BE49-F238E27FC236}">
                    <a16:creationId xmlns:a16="http://schemas.microsoft.com/office/drawing/2014/main" id="{AC5003FE-E241-2B44-8A3E-D1C7918F4B7D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256300" y="1442229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defRPr/>
                </a:pPr>
                <a:r>
                  <a:rPr lang="en-US" sz="2000" dirty="0">
                    <a:solidFill>
                      <a:prstClr val="black"/>
                    </a:solidFill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en-US" sz="2000" dirty="0">
                  <a:solidFill>
                    <a:prstClr val="black"/>
                  </a:solidFill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4" name="Rectangle 63">
                <a:extLst>
                  <a:ext uri="{FF2B5EF4-FFF2-40B4-BE49-F238E27FC236}">
                    <a16:creationId xmlns:a16="http://schemas.microsoft.com/office/drawing/2014/main" id="{AC5003FE-E241-2B44-8A3E-D1C7918F4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6300" y="1442229"/>
                <a:ext cx="1656184" cy="378039"/>
              </a:xfrm>
              <a:prstGeom prst="rect">
                <a:avLst/>
              </a:prstGeom>
              <a:blipFill>
                <a:blip r:embed="rId10"/>
                <a:stretch>
                  <a:fillRect t="-9677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63">
                <a:extLst>
                  <a:ext uri="{FF2B5EF4-FFF2-40B4-BE49-F238E27FC236}">
                    <a16:creationId xmlns:a16="http://schemas.microsoft.com/office/drawing/2014/main" id="{9342DFBE-33A6-F54B-BBA9-BE7192192CFC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7680176" y="1440273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defRPr/>
                </a:pPr>
                <a:r>
                  <a:rPr lang="en-US" sz="2000" dirty="0">
                    <a:solidFill>
                      <a:prstClr val="black"/>
                    </a:solidFill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altLang="en-US" sz="2000" dirty="0">
                  <a:solidFill>
                    <a:prstClr val="black"/>
                  </a:solidFill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5" name="Rectangle 63">
                <a:extLst>
                  <a:ext uri="{FF2B5EF4-FFF2-40B4-BE49-F238E27FC236}">
                    <a16:creationId xmlns:a16="http://schemas.microsoft.com/office/drawing/2014/main" id="{9342DFBE-33A6-F54B-BBA9-BE7192192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76" y="1440273"/>
                <a:ext cx="1656184" cy="378039"/>
              </a:xfrm>
              <a:prstGeom prst="rect">
                <a:avLst/>
              </a:prstGeom>
              <a:blipFill>
                <a:blip r:embed="rId11"/>
                <a:stretch>
                  <a:fillRect t="-12903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63">
                <a:extLst>
                  <a:ext uri="{FF2B5EF4-FFF2-40B4-BE49-F238E27FC236}">
                    <a16:creationId xmlns:a16="http://schemas.microsoft.com/office/drawing/2014/main" id="{A5F2DBE1-F4B1-5748-B3C9-248780C47BC6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9048328" y="1412777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defRPr/>
                </a:pPr>
                <a:r>
                  <a:rPr lang="en-US" sz="2000" dirty="0">
                    <a:solidFill>
                      <a:prstClr val="black"/>
                    </a:solidFill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en-US" sz="2000" dirty="0">
                  <a:solidFill>
                    <a:prstClr val="black"/>
                  </a:solidFill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6" name="Rectangle 63">
                <a:extLst>
                  <a:ext uri="{FF2B5EF4-FFF2-40B4-BE49-F238E27FC236}">
                    <a16:creationId xmlns:a16="http://schemas.microsoft.com/office/drawing/2014/main" id="{A5F2DBE1-F4B1-5748-B3C9-248780C47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328" y="1412777"/>
                <a:ext cx="1656184" cy="378039"/>
              </a:xfrm>
              <a:prstGeom prst="rect">
                <a:avLst/>
              </a:prstGeom>
              <a:blipFill>
                <a:blip r:embed="rId12"/>
                <a:stretch>
                  <a:fillRect t="-9677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63">
                <a:extLst>
                  <a:ext uri="{FF2B5EF4-FFF2-40B4-BE49-F238E27FC236}">
                    <a16:creationId xmlns:a16="http://schemas.microsoft.com/office/drawing/2014/main" id="{198010DE-D7EA-CA4F-A538-964D8FAECDFB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503712" y="2573712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en-US" sz="2000" dirty="0">
                  <a:solidFill>
                    <a:prstClr val="black"/>
                  </a:solidFill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7" name="Rectangle 63">
                <a:extLst>
                  <a:ext uri="{FF2B5EF4-FFF2-40B4-BE49-F238E27FC236}">
                    <a16:creationId xmlns:a16="http://schemas.microsoft.com/office/drawing/2014/main" id="{198010DE-D7EA-CA4F-A538-964D8FAEC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712" y="2573712"/>
                <a:ext cx="1656184" cy="378039"/>
              </a:xfrm>
              <a:prstGeom prst="rect">
                <a:avLst/>
              </a:prstGeom>
              <a:blipFill>
                <a:blip r:embed="rId13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63">
                <a:extLst>
                  <a:ext uri="{FF2B5EF4-FFF2-40B4-BE49-F238E27FC236}">
                    <a16:creationId xmlns:a16="http://schemas.microsoft.com/office/drawing/2014/main" id="{51977387-48A0-B34F-ACEF-0221A34CF103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871864" y="2569800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en-US" sz="2000" dirty="0">
                  <a:solidFill>
                    <a:prstClr val="black"/>
                  </a:solidFill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8" name="Rectangle 63">
                <a:extLst>
                  <a:ext uri="{FF2B5EF4-FFF2-40B4-BE49-F238E27FC236}">
                    <a16:creationId xmlns:a16="http://schemas.microsoft.com/office/drawing/2014/main" id="{51977387-48A0-B34F-ACEF-0221A34CF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864" y="2569800"/>
                <a:ext cx="1656184" cy="378039"/>
              </a:xfrm>
              <a:prstGeom prst="rect">
                <a:avLst/>
              </a:prstGeom>
              <a:blipFill>
                <a:blip r:embed="rId14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7BFB15EE-ACAC-F741-A18F-B76E2BB842F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312024" y="2564905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en-US" sz="2000" dirty="0">
                  <a:solidFill>
                    <a:prstClr val="black"/>
                  </a:solidFill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7BFB15EE-ACAC-F741-A18F-B76E2BB84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4" y="2564905"/>
                <a:ext cx="1656184" cy="378039"/>
              </a:xfrm>
              <a:prstGeom prst="rect">
                <a:avLst/>
              </a:prstGeom>
              <a:blipFill>
                <a:blip r:embed="rId1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63">
                <a:extLst>
                  <a:ext uri="{FF2B5EF4-FFF2-40B4-BE49-F238E27FC236}">
                    <a16:creationId xmlns:a16="http://schemas.microsoft.com/office/drawing/2014/main" id="{BA6568AD-B573-174E-A461-DD10029F80EB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7680176" y="2564905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altLang="en-US" sz="2000" dirty="0">
                  <a:solidFill>
                    <a:prstClr val="black"/>
                  </a:solidFill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0" name="Rectangle 63">
                <a:extLst>
                  <a:ext uri="{FF2B5EF4-FFF2-40B4-BE49-F238E27FC236}">
                    <a16:creationId xmlns:a16="http://schemas.microsoft.com/office/drawing/2014/main" id="{BA6568AD-B573-174E-A461-DD10029F8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76" y="2564905"/>
                <a:ext cx="1656184" cy="378039"/>
              </a:xfrm>
              <a:prstGeom prst="rect">
                <a:avLst/>
              </a:prstGeom>
              <a:blipFill>
                <a:blip r:embed="rId1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63">
                <a:extLst>
                  <a:ext uri="{FF2B5EF4-FFF2-40B4-BE49-F238E27FC236}">
                    <a16:creationId xmlns:a16="http://schemas.microsoft.com/office/drawing/2014/main" id="{B4290CFE-5838-074D-A1DB-7A6E3B8BF56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8976320" y="2564905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en-US" sz="2000" dirty="0">
                  <a:solidFill>
                    <a:prstClr val="black"/>
                  </a:solidFill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1" name="Rectangle 63">
                <a:extLst>
                  <a:ext uri="{FF2B5EF4-FFF2-40B4-BE49-F238E27FC236}">
                    <a16:creationId xmlns:a16="http://schemas.microsoft.com/office/drawing/2014/main" id="{B4290CFE-5838-074D-A1DB-7A6E3B8BF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320" y="2564905"/>
                <a:ext cx="1656184" cy="37803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63">
            <a:extLst>
              <a:ext uri="{FF2B5EF4-FFF2-40B4-BE49-F238E27FC236}">
                <a16:creationId xmlns:a16="http://schemas.microsoft.com/office/drawing/2014/main" id="{8BD274FE-8E65-E546-893E-9BBD78D55ADB}"/>
              </a:ext>
            </a:extLst>
          </p:cNvPr>
          <p:cNvSpPr txBox="1">
            <a:spLocks noChangeArrowheads="1"/>
          </p:cNvSpPr>
          <p:nvPr/>
        </p:nvSpPr>
        <p:spPr>
          <a:xfrm>
            <a:off x="1545995" y="2723824"/>
            <a:ext cx="1656184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en-US" sz="2000" dirty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Dealer</a:t>
            </a: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E5735224-712A-794C-BAB9-C380B4CC83AC}"/>
              </a:ext>
            </a:extLst>
          </p:cNvPr>
          <p:cNvSpPr txBox="1">
            <a:spLocks noChangeArrowheads="1"/>
          </p:cNvSpPr>
          <p:nvPr/>
        </p:nvSpPr>
        <p:spPr>
          <a:xfrm>
            <a:off x="2351584" y="4989567"/>
            <a:ext cx="8316416" cy="4503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Courier New" panose="02070309020205020404" pitchFamily="49" charset="0"/>
              <a:buChar char="o"/>
              <a:defRPr/>
            </a:pPr>
            <a:r>
              <a:rPr lang="en-US" sz="2400" dirty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Threshold (or t-out-of-n) SS [Shamir’79, Blakley’79]: </a:t>
            </a:r>
            <a:endParaRPr lang="en-US" altLang="en-US" sz="2400" dirty="0">
              <a:solidFill>
                <a:prstClr val="black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2" name="Rectangle 63">
            <a:extLst>
              <a:ext uri="{FF2B5EF4-FFF2-40B4-BE49-F238E27FC236}">
                <a16:creationId xmlns:a16="http://schemas.microsoft.com/office/drawing/2014/main" id="{13B25F6B-01D3-C649-AEAA-47BE516EA884}"/>
              </a:ext>
            </a:extLst>
          </p:cNvPr>
          <p:cNvSpPr txBox="1">
            <a:spLocks noChangeArrowheads="1"/>
          </p:cNvSpPr>
          <p:nvPr/>
        </p:nvSpPr>
        <p:spPr>
          <a:xfrm>
            <a:off x="2325136" y="3284985"/>
            <a:ext cx="8064896" cy="4503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itchFamily="2" charset="2"/>
              <a:buChar char="q"/>
              <a:defRPr/>
            </a:pPr>
            <a:r>
              <a:rPr lang="en-US" altLang="en-US" sz="2400" dirty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Any </a:t>
            </a:r>
            <a:r>
              <a:rPr lang="en-US" altLang="en-US" sz="2400" b="1" dirty="0">
                <a:solidFill>
                  <a:srgbClr val="0000FF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“authorized” </a:t>
            </a:r>
            <a:r>
              <a:rPr lang="en-US" altLang="en-US" sz="2400" dirty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subset of players </a:t>
            </a:r>
            <a:r>
              <a:rPr lang="en-US" altLang="en-US" sz="2400" b="1" dirty="0">
                <a:solidFill>
                  <a:srgbClr val="0000FF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can recover </a:t>
            </a:r>
            <a:r>
              <a:rPr lang="en-US" altLang="en-US" sz="2400" dirty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b.</a:t>
            </a:r>
          </a:p>
        </p:txBody>
      </p:sp>
      <p:sp>
        <p:nvSpPr>
          <p:cNvPr id="34" name="Rectangle 63">
            <a:extLst>
              <a:ext uri="{FF2B5EF4-FFF2-40B4-BE49-F238E27FC236}">
                <a16:creationId xmlns:a16="http://schemas.microsoft.com/office/drawing/2014/main" id="{39127FED-A396-5741-BB9A-82F7A0B8BD8F}"/>
              </a:ext>
            </a:extLst>
          </p:cNvPr>
          <p:cNvSpPr txBox="1">
            <a:spLocks noChangeArrowheads="1"/>
          </p:cNvSpPr>
          <p:nvPr/>
        </p:nvSpPr>
        <p:spPr>
          <a:xfrm>
            <a:off x="2325136" y="3846591"/>
            <a:ext cx="8064896" cy="4503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itchFamily="2" charset="2"/>
              <a:buChar char="q"/>
              <a:defRPr/>
            </a:pPr>
            <a:r>
              <a:rPr lang="en-US" altLang="en-US" sz="2400" dirty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No other subset of players </a:t>
            </a:r>
            <a:r>
              <a:rPr lang="en-US" altLang="en-US" sz="2400" b="1" dirty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has any info </a:t>
            </a:r>
            <a:r>
              <a:rPr lang="en-US" altLang="en-US" sz="2400" dirty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about b.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63">
                <a:extLst>
                  <a:ext uri="{FF2B5EF4-FFF2-40B4-BE49-F238E27FC236}">
                    <a16:creationId xmlns:a16="http://schemas.microsoft.com/office/drawing/2014/main" id="{C8B72F2F-465F-AB41-9483-36BB2EF31064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221716" y="5570936"/>
                <a:ext cx="5248200" cy="450353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defRPr/>
                </a:pPr>
                <a:r>
                  <a:rPr lang="en-US" sz="2400" dirty="0">
                    <a:solidFill>
                      <a:prstClr val="black"/>
                    </a:solidFill>
                    <a:latin typeface="American Typewriter" charset="0"/>
                    <a:ea typeface="American Typewriter" charset="0"/>
                    <a:cs typeface="American Typewriter" charset="0"/>
                  </a:rPr>
                  <a:t>“authorized” subset = has size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≥ 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American Typewriter" charset="0"/>
                    <a:ea typeface="American Typewriter" charset="0"/>
                    <a:cs typeface="American Typewriter" charset="0"/>
                  </a:rPr>
                  <a:t>t. </a:t>
                </a:r>
                <a:endParaRPr lang="en-US" altLang="en-US" sz="2400" dirty="0">
                  <a:solidFill>
                    <a:prstClr val="black"/>
                  </a:solidFill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5" name="Rectangle 63">
                <a:extLst>
                  <a:ext uri="{FF2B5EF4-FFF2-40B4-BE49-F238E27FC236}">
                    <a16:creationId xmlns:a16="http://schemas.microsoft.com/office/drawing/2014/main" id="{C8B72F2F-465F-AB41-9483-36BB2EF31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716" y="5570936"/>
                <a:ext cx="5248200" cy="450353"/>
              </a:xfrm>
              <a:prstGeom prst="rect">
                <a:avLst/>
              </a:prstGeom>
              <a:blipFill>
                <a:blip r:embed="rId18"/>
                <a:stretch>
                  <a:fillRect l="-1691" t="-10811" r="-483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63">
                <a:extLst>
                  <a:ext uri="{FF2B5EF4-FFF2-40B4-BE49-F238E27FC236}">
                    <a16:creationId xmlns:a16="http://schemas.microsoft.com/office/drawing/2014/main" id="{1AC7C92A-D110-E042-9C47-14DB83FFB95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8332729" y="1988847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altLang="en-US" sz="2000" dirty="0">
                  <a:solidFill>
                    <a:prstClr val="black"/>
                  </a:solidFill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8" name="Rectangle 63">
                <a:extLst>
                  <a:ext uri="{FF2B5EF4-FFF2-40B4-BE49-F238E27FC236}">
                    <a16:creationId xmlns:a16="http://schemas.microsoft.com/office/drawing/2014/main" id="{1AC7C92A-D110-E042-9C47-14DB83FFB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729" y="1988847"/>
                <a:ext cx="1656184" cy="37803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68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37" grpId="0"/>
      <p:bldP spid="32" grpId="0"/>
      <p:bldP spid="34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1" name="Subtitle 1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775520" y="410564"/>
                <a:ext cx="8712968" cy="714181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1" dirty="0">
                        <a:solidFill>
                          <a:srgbClr val="891637"/>
                        </a:solidFill>
                        <a:latin typeface="Cambria Math" panose="02040503050406030204" pitchFamily="18" charset="0"/>
                        <a:ea typeface="Cambria Math" pitchFamily="18" charset="0"/>
                        <a:cs typeface="Arial Unicode MS" pitchFamily="34" charset="-128"/>
                      </a:rPr>
                      <m:t>𝒏</m:t>
                    </m:r>
                  </m:oMath>
                </a14:m>
                <a:r>
                  <a:rPr lang="en-US" sz="4200" b="1" i="1" dirty="0">
                    <a:solidFill>
                      <a:srgbClr val="891637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-out-of-</a:t>
                </a:r>
                <a14:m>
                  <m:oMath xmlns:m="http://schemas.openxmlformats.org/officeDocument/2006/math">
                    <m:r>
                      <a:rPr lang="en-US" sz="4200" b="1" i="1">
                        <a:solidFill>
                          <a:srgbClr val="891637"/>
                        </a:solidFill>
                        <a:latin typeface="Cambria Math" panose="02040503050406030204" pitchFamily="18" charset="0"/>
                        <a:ea typeface="Cambria Math" pitchFamily="18" charset="0"/>
                        <a:cs typeface="Arial Unicode MS" pitchFamily="34" charset="-128"/>
                      </a:rPr>
                      <m:t>𝒏</m:t>
                    </m:r>
                  </m:oMath>
                </a14:m>
                <a:r>
                  <a:rPr lang="en-US" sz="4200" b="1" i="1" dirty="0">
                    <a:solidFill>
                      <a:srgbClr val="891637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 Secret Sharing</a:t>
                </a:r>
              </a:p>
            </p:txBody>
          </p:sp>
        </mc:Choice>
        <mc:Fallback xmlns="">
          <p:sp>
            <p:nvSpPr>
              <p:cNvPr id="81" name="Sub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775520" y="410564"/>
                <a:ext cx="8712968" cy="714181"/>
              </a:xfrm>
              <a:blipFill>
                <a:blip r:embed="rId3"/>
                <a:stretch>
                  <a:fillRect t="-24561" b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D930326-C078-F94C-9003-A82ED594B5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5375920" y="1822225"/>
            <a:ext cx="648072" cy="6706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F6AB7A-B131-5245-8677-BEF044C79F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3863752" y="1785908"/>
            <a:ext cx="864096" cy="7069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41B638-54D1-AD44-84DA-6302BD0E59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075" y="1852460"/>
            <a:ext cx="492637" cy="641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411E7D-733E-504E-A82C-F4EEFB7801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383" y="708769"/>
            <a:ext cx="1447800" cy="189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C98029-B331-194F-940A-E10DB37DF6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582" y="1824486"/>
            <a:ext cx="524859" cy="6684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25E930-38B7-2348-96F2-F56A0D4522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862" y="1833052"/>
            <a:ext cx="499816" cy="6598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E0653F61-8695-624D-8566-29164579B6D0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487489" y="211410"/>
                <a:ext cx="1921713" cy="337271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defRPr/>
                </a:pPr>
                <a:r>
                  <a:rPr lang="en-US" sz="2000" dirty="0">
                    <a:solidFill>
                      <a:prstClr val="black"/>
                    </a:solidFill>
                    <a:latin typeface="American Typewriter" charset="0"/>
                    <a:ea typeface="American Typewriter" charset="0"/>
                    <a:cs typeface="American Typewriter" charset="0"/>
                  </a:rPr>
                  <a:t>secret b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 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∈</m:t>
                    </m:r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altLang="en-US" sz="2000" dirty="0">
                  <a:solidFill>
                    <a:prstClr val="black"/>
                  </a:solidFill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E0653F61-8695-624D-8566-29164579B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489" y="211410"/>
                <a:ext cx="1921713" cy="337271"/>
              </a:xfrm>
              <a:prstGeom prst="rect">
                <a:avLst/>
              </a:prstGeom>
              <a:blipFill>
                <a:blip r:embed="rId9"/>
                <a:stretch>
                  <a:fillRect t="-21429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63">
                <a:extLst>
                  <a:ext uri="{FF2B5EF4-FFF2-40B4-BE49-F238E27FC236}">
                    <a16:creationId xmlns:a16="http://schemas.microsoft.com/office/drawing/2014/main" id="{0BC54A4E-FCBC-7946-BC47-E4206099EE17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503712" y="3752844"/>
                <a:ext cx="2520280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defRPr/>
                </a:pPr>
                <a:r>
                  <a:rPr lang="en-US" sz="2000" dirty="0">
                    <a:solidFill>
                      <a:prstClr val="black"/>
                    </a:solidFill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en-US" sz="2000" dirty="0">
                    <a:solidFill>
                      <a:prstClr val="black"/>
                    </a:solidFill>
                    <a:latin typeface="American Typewriter" charset="0"/>
                    <a:ea typeface="American Typewriter" charset="0"/>
                    <a:cs typeface="American Typewriter" charset="0"/>
                  </a:rPr>
                  <a:t>  random </a:t>
                </a:r>
              </a:p>
            </p:txBody>
          </p:sp>
        </mc:Choice>
        <mc:Fallback xmlns="">
          <p:sp>
            <p:nvSpPr>
              <p:cNvPr id="22" name="Rectangle 63">
                <a:extLst>
                  <a:ext uri="{FF2B5EF4-FFF2-40B4-BE49-F238E27FC236}">
                    <a16:creationId xmlns:a16="http://schemas.microsoft.com/office/drawing/2014/main" id="{0BC54A4E-FCBC-7946-BC47-E4206099E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712" y="3752844"/>
                <a:ext cx="2520280" cy="378039"/>
              </a:xfrm>
              <a:prstGeom prst="rect">
                <a:avLst/>
              </a:prstGeom>
              <a:blipFill>
                <a:blip r:embed="rId10"/>
                <a:stretch>
                  <a:fillRect t="-9677" r="-1005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AE1DE581-8087-6F4C-B958-1D8BEA33021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503712" y="4243106"/>
                <a:ext cx="2520280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/>
                <a:r>
                  <a:rPr lang="en-US" sz="2000" dirty="0">
                    <a:solidFill>
                      <a:prstClr val="black"/>
                    </a:solidFill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en-US" sz="2000" dirty="0">
                    <a:solidFill>
                      <a:prstClr val="black"/>
                    </a:solidFill>
                    <a:latin typeface="American Typewriter" charset="0"/>
                    <a:ea typeface="American Typewriter" charset="0"/>
                    <a:cs typeface="American Typewriter" charset="0"/>
                  </a:rPr>
                  <a:t>:  random </a:t>
                </a:r>
              </a:p>
            </p:txBody>
          </p:sp>
        </mc:Choice>
        <mc:Fallback xmlns="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AE1DE581-8087-6F4C-B958-1D8BEA330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712" y="4243106"/>
                <a:ext cx="2520280" cy="378039"/>
              </a:xfrm>
              <a:prstGeom prst="rect">
                <a:avLst/>
              </a:prstGeom>
              <a:blipFill>
                <a:blip r:embed="rId11"/>
                <a:stretch>
                  <a:fillRect t="-13333" r="-100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63">
                <a:extLst>
                  <a:ext uri="{FF2B5EF4-FFF2-40B4-BE49-F238E27FC236}">
                    <a16:creationId xmlns:a16="http://schemas.microsoft.com/office/drawing/2014/main" id="{AC5003FE-E241-2B44-8A3E-D1C7918F4B7D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503712" y="4742956"/>
                <a:ext cx="2520280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/>
                <a:r>
                  <a:rPr lang="en-US" sz="2000" dirty="0">
                    <a:solidFill>
                      <a:prstClr val="black"/>
                    </a:solidFill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en-US" sz="2000" dirty="0">
                    <a:solidFill>
                      <a:prstClr val="black"/>
                    </a:solidFill>
                    <a:latin typeface="American Typewriter" charset="0"/>
                    <a:ea typeface="American Typewriter" charset="0"/>
                    <a:cs typeface="American Typewriter" charset="0"/>
                  </a:rPr>
                  <a:t>: random </a:t>
                </a:r>
              </a:p>
            </p:txBody>
          </p:sp>
        </mc:Choice>
        <mc:Fallback xmlns="">
          <p:sp>
            <p:nvSpPr>
              <p:cNvPr id="24" name="Rectangle 63">
                <a:extLst>
                  <a:ext uri="{FF2B5EF4-FFF2-40B4-BE49-F238E27FC236}">
                    <a16:creationId xmlns:a16="http://schemas.microsoft.com/office/drawing/2014/main" id="{AC5003FE-E241-2B44-8A3E-D1C7918F4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712" y="4742956"/>
                <a:ext cx="2520280" cy="378039"/>
              </a:xfrm>
              <a:prstGeom prst="rect">
                <a:avLst/>
              </a:prstGeom>
              <a:blipFill>
                <a:blip r:embed="rId12"/>
                <a:stretch>
                  <a:fillRect t="-9677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63">
                <a:extLst>
                  <a:ext uri="{FF2B5EF4-FFF2-40B4-BE49-F238E27FC236}">
                    <a16:creationId xmlns:a16="http://schemas.microsoft.com/office/drawing/2014/main" id="{9342DFBE-33A6-F54B-BBA9-BE7192192CFC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431704" y="5242806"/>
                <a:ext cx="2664296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defRPr/>
                </a:pPr>
                <a:r>
                  <a:rPr lang="en-US" sz="2000" dirty="0">
                    <a:solidFill>
                      <a:prstClr val="black"/>
                    </a:solidFill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en-US" sz="2000" dirty="0">
                    <a:solidFill>
                      <a:prstClr val="black"/>
                    </a:solidFill>
                    <a:latin typeface="American Typewriter" charset="0"/>
                    <a:ea typeface="American Typewriter" charset="0"/>
                    <a:cs typeface="American Typewriter" charset="0"/>
                  </a:rPr>
                  <a:t>: random</a:t>
                </a:r>
              </a:p>
            </p:txBody>
          </p:sp>
        </mc:Choice>
        <mc:Fallback xmlns="">
          <p:sp>
            <p:nvSpPr>
              <p:cNvPr id="25" name="Rectangle 63">
                <a:extLst>
                  <a:ext uri="{FF2B5EF4-FFF2-40B4-BE49-F238E27FC236}">
                    <a16:creationId xmlns:a16="http://schemas.microsoft.com/office/drawing/2014/main" id="{9342DFBE-33A6-F54B-BBA9-BE7192192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704" y="5242806"/>
                <a:ext cx="2664296" cy="378039"/>
              </a:xfrm>
              <a:prstGeom prst="rect">
                <a:avLst/>
              </a:prstGeom>
              <a:blipFill>
                <a:blip r:embed="rId13"/>
                <a:stretch>
                  <a:fillRect t="-9677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63">
                <a:extLst>
                  <a:ext uri="{FF2B5EF4-FFF2-40B4-BE49-F238E27FC236}">
                    <a16:creationId xmlns:a16="http://schemas.microsoft.com/office/drawing/2014/main" id="{A5F2DBE1-F4B1-5748-B3C9-248780C47BC6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287688" y="6147306"/>
                <a:ext cx="5688632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defRPr/>
                </a:pPr>
                <a:r>
                  <a:rPr lang="en-US" sz="2000" dirty="0">
                    <a:solidFill>
                      <a:prstClr val="black"/>
                    </a:solidFill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000" dirty="0">
                    <a:solidFill>
                      <a:prstClr val="black"/>
                    </a:solidFill>
                    <a:latin typeface="American Typewriter" charset="0"/>
                    <a:ea typeface="American Typewriter" charset="0"/>
                    <a:cs typeface="American Typewriter" charset="0"/>
                  </a:rPr>
                  <a:t> mod p</a:t>
                </a:r>
              </a:p>
            </p:txBody>
          </p:sp>
        </mc:Choice>
        <mc:Fallback xmlns="">
          <p:sp>
            <p:nvSpPr>
              <p:cNvPr id="26" name="Rectangle 63">
                <a:extLst>
                  <a:ext uri="{FF2B5EF4-FFF2-40B4-BE49-F238E27FC236}">
                    <a16:creationId xmlns:a16="http://schemas.microsoft.com/office/drawing/2014/main" id="{A5F2DBE1-F4B1-5748-B3C9-248780C47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688" y="6147306"/>
                <a:ext cx="5688632" cy="378039"/>
              </a:xfrm>
              <a:prstGeom prst="rect">
                <a:avLst/>
              </a:prstGeom>
              <a:blipFill>
                <a:blip r:embed="rId14"/>
                <a:stretch>
                  <a:fillRect t="-9677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63">
                <a:extLst>
                  <a:ext uri="{FF2B5EF4-FFF2-40B4-BE49-F238E27FC236}">
                    <a16:creationId xmlns:a16="http://schemas.microsoft.com/office/drawing/2014/main" id="{198010DE-D7EA-CA4F-A538-964D8FAECDFB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503712" y="2573712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en-US" sz="2000" dirty="0">
                  <a:solidFill>
                    <a:prstClr val="black"/>
                  </a:solidFill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7" name="Rectangle 63">
                <a:extLst>
                  <a:ext uri="{FF2B5EF4-FFF2-40B4-BE49-F238E27FC236}">
                    <a16:creationId xmlns:a16="http://schemas.microsoft.com/office/drawing/2014/main" id="{198010DE-D7EA-CA4F-A538-964D8FAEC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712" y="2573712"/>
                <a:ext cx="1656184" cy="378039"/>
              </a:xfrm>
              <a:prstGeom prst="rect">
                <a:avLst/>
              </a:prstGeom>
              <a:blipFill>
                <a:blip r:embed="rId15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63">
                <a:extLst>
                  <a:ext uri="{FF2B5EF4-FFF2-40B4-BE49-F238E27FC236}">
                    <a16:creationId xmlns:a16="http://schemas.microsoft.com/office/drawing/2014/main" id="{51977387-48A0-B34F-ACEF-0221A34CF103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871864" y="2569800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en-US" sz="2000" dirty="0">
                  <a:solidFill>
                    <a:prstClr val="black"/>
                  </a:solidFill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8" name="Rectangle 63">
                <a:extLst>
                  <a:ext uri="{FF2B5EF4-FFF2-40B4-BE49-F238E27FC236}">
                    <a16:creationId xmlns:a16="http://schemas.microsoft.com/office/drawing/2014/main" id="{51977387-48A0-B34F-ACEF-0221A34CF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864" y="2569800"/>
                <a:ext cx="1656184" cy="378039"/>
              </a:xfrm>
              <a:prstGeom prst="rect">
                <a:avLst/>
              </a:prstGeom>
              <a:blipFill>
                <a:blip r:embed="rId1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7BFB15EE-ACAC-F741-A18F-B76E2BB842F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312024" y="2564905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en-US" sz="2000" dirty="0">
                  <a:solidFill>
                    <a:prstClr val="black"/>
                  </a:solidFill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7BFB15EE-ACAC-F741-A18F-B76E2BB84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4" y="2564905"/>
                <a:ext cx="1656184" cy="378039"/>
              </a:xfrm>
              <a:prstGeom prst="rect">
                <a:avLst/>
              </a:prstGeom>
              <a:blipFill>
                <a:blip r:embed="rId1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63">
                <a:extLst>
                  <a:ext uri="{FF2B5EF4-FFF2-40B4-BE49-F238E27FC236}">
                    <a16:creationId xmlns:a16="http://schemas.microsoft.com/office/drawing/2014/main" id="{BA6568AD-B573-174E-A461-DD10029F80EB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7680176" y="2564905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altLang="en-US" sz="2000" dirty="0">
                  <a:solidFill>
                    <a:prstClr val="black"/>
                  </a:solidFill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0" name="Rectangle 63">
                <a:extLst>
                  <a:ext uri="{FF2B5EF4-FFF2-40B4-BE49-F238E27FC236}">
                    <a16:creationId xmlns:a16="http://schemas.microsoft.com/office/drawing/2014/main" id="{BA6568AD-B573-174E-A461-DD10029F8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76" y="2564905"/>
                <a:ext cx="1656184" cy="378039"/>
              </a:xfrm>
              <a:prstGeom prst="rect">
                <a:avLst/>
              </a:prstGeom>
              <a:blipFill>
                <a:blip r:embed="rId1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63">
                <a:extLst>
                  <a:ext uri="{FF2B5EF4-FFF2-40B4-BE49-F238E27FC236}">
                    <a16:creationId xmlns:a16="http://schemas.microsoft.com/office/drawing/2014/main" id="{B4290CFE-5838-074D-A1DB-7A6E3B8BF56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8976320" y="2564905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en-US" sz="2000" dirty="0">
                  <a:solidFill>
                    <a:prstClr val="black"/>
                  </a:solidFill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1" name="Rectangle 63">
                <a:extLst>
                  <a:ext uri="{FF2B5EF4-FFF2-40B4-BE49-F238E27FC236}">
                    <a16:creationId xmlns:a16="http://schemas.microsoft.com/office/drawing/2014/main" id="{B4290CFE-5838-074D-A1DB-7A6E3B8BF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320" y="2564905"/>
                <a:ext cx="1656184" cy="37803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63">
            <a:extLst>
              <a:ext uri="{FF2B5EF4-FFF2-40B4-BE49-F238E27FC236}">
                <a16:creationId xmlns:a16="http://schemas.microsoft.com/office/drawing/2014/main" id="{8BD274FE-8E65-E546-893E-9BBD78D55ADB}"/>
              </a:ext>
            </a:extLst>
          </p:cNvPr>
          <p:cNvSpPr txBox="1">
            <a:spLocks noChangeArrowheads="1"/>
          </p:cNvSpPr>
          <p:nvPr/>
        </p:nvSpPr>
        <p:spPr>
          <a:xfrm>
            <a:off x="1545995" y="2723824"/>
            <a:ext cx="1656184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en-US" sz="2000" dirty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Dealer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63">
                <a:extLst>
                  <a:ext uri="{FF2B5EF4-FFF2-40B4-BE49-F238E27FC236}">
                    <a16:creationId xmlns:a16="http://schemas.microsoft.com/office/drawing/2014/main" id="{1AC7C92A-D110-E042-9C47-14DB83FFB95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8332729" y="1988847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altLang="en-US" sz="2000" dirty="0">
                  <a:solidFill>
                    <a:prstClr val="black"/>
                  </a:solidFill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8" name="Rectangle 63">
                <a:extLst>
                  <a:ext uri="{FF2B5EF4-FFF2-40B4-BE49-F238E27FC236}">
                    <a16:creationId xmlns:a16="http://schemas.microsoft.com/office/drawing/2014/main" id="{1AC7C92A-D110-E042-9C47-14DB83FFB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729" y="1988847"/>
                <a:ext cx="1656184" cy="37803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63">
                <a:extLst>
                  <a:ext uri="{FF2B5EF4-FFF2-40B4-BE49-F238E27FC236}">
                    <a16:creationId xmlns:a16="http://schemas.microsoft.com/office/drawing/2014/main" id="{380847DF-7E70-8848-A914-7E92632829ED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899756" y="5659687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altLang="en-US" sz="2000" dirty="0">
                  <a:solidFill>
                    <a:prstClr val="black"/>
                  </a:solidFill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6" name="Rectangle 63">
                <a:extLst>
                  <a:ext uri="{FF2B5EF4-FFF2-40B4-BE49-F238E27FC236}">
                    <a16:creationId xmlns:a16="http://schemas.microsoft.com/office/drawing/2014/main" id="{380847DF-7E70-8848-A914-7E9263282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756" y="5659687"/>
                <a:ext cx="1656184" cy="37803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35A5A44-5038-164C-AE06-296CE94C5A6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952" y="3752844"/>
            <a:ext cx="2613554" cy="202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0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1" name="Subtitle 1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775520" y="410564"/>
                <a:ext cx="8712968" cy="714181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4200" b="1" i="1">
                        <a:solidFill>
                          <a:srgbClr val="891637"/>
                        </a:solidFill>
                        <a:latin typeface="Cambria Math" panose="02040503050406030204" pitchFamily="18" charset="0"/>
                        <a:ea typeface="Cambria Math" pitchFamily="18" charset="0"/>
                        <a:cs typeface="Arial Unicode MS" pitchFamily="34" charset="-128"/>
                      </a:rPr>
                      <m:t>𝟏</m:t>
                    </m:r>
                  </m:oMath>
                </a14:m>
                <a:r>
                  <a:rPr lang="en-US" sz="4200" b="1" i="1" dirty="0">
                    <a:solidFill>
                      <a:srgbClr val="891637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-out-of-</a:t>
                </a:r>
                <a14:m>
                  <m:oMath xmlns:m="http://schemas.openxmlformats.org/officeDocument/2006/math">
                    <m:r>
                      <a:rPr lang="en-US" sz="4200" b="1" i="1">
                        <a:solidFill>
                          <a:srgbClr val="891637"/>
                        </a:solidFill>
                        <a:latin typeface="Cambria Math" panose="02040503050406030204" pitchFamily="18" charset="0"/>
                        <a:ea typeface="Cambria Math" pitchFamily="18" charset="0"/>
                        <a:cs typeface="Arial Unicode MS" pitchFamily="34" charset="-128"/>
                      </a:rPr>
                      <m:t>𝒏</m:t>
                    </m:r>
                  </m:oMath>
                </a14:m>
                <a:r>
                  <a:rPr lang="en-US" sz="4200" b="1" i="1" dirty="0">
                    <a:solidFill>
                      <a:srgbClr val="891637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 Secret Sharing</a:t>
                </a:r>
              </a:p>
            </p:txBody>
          </p:sp>
        </mc:Choice>
        <mc:Fallback xmlns="">
          <p:sp>
            <p:nvSpPr>
              <p:cNvPr id="81" name="Sub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775520" y="410564"/>
                <a:ext cx="8712968" cy="714181"/>
              </a:xfrm>
              <a:blipFill>
                <a:blip r:embed="rId3"/>
                <a:stretch>
                  <a:fillRect t="-24561" b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D930326-C078-F94C-9003-A82ED594B5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5375920" y="1822225"/>
            <a:ext cx="648072" cy="6706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F6AB7A-B131-5245-8677-BEF044C79F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3863752" y="1785908"/>
            <a:ext cx="864096" cy="7069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41B638-54D1-AD44-84DA-6302BD0E59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075" y="1852460"/>
            <a:ext cx="492637" cy="641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411E7D-733E-504E-A82C-F4EEFB7801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383" y="708769"/>
            <a:ext cx="1447800" cy="189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C98029-B331-194F-940A-E10DB37DF6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582" y="1824486"/>
            <a:ext cx="524859" cy="6684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25E930-38B7-2348-96F2-F56A0D4522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862" y="1833052"/>
            <a:ext cx="499816" cy="6598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E0653F61-8695-624D-8566-29164579B6D0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487489" y="211410"/>
                <a:ext cx="1921713" cy="337271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defRPr/>
                </a:pPr>
                <a:r>
                  <a:rPr lang="en-US" sz="2000" dirty="0">
                    <a:solidFill>
                      <a:prstClr val="black"/>
                    </a:solidFill>
                    <a:latin typeface="American Typewriter" charset="0"/>
                    <a:ea typeface="American Typewriter" charset="0"/>
                    <a:cs typeface="American Typewriter" charset="0"/>
                  </a:rPr>
                  <a:t>secret b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 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∈</m:t>
                    </m:r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altLang="en-US" sz="2000" dirty="0">
                  <a:solidFill>
                    <a:prstClr val="black"/>
                  </a:solidFill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E0653F61-8695-624D-8566-29164579B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489" y="211410"/>
                <a:ext cx="1921713" cy="337271"/>
              </a:xfrm>
              <a:prstGeom prst="rect">
                <a:avLst/>
              </a:prstGeom>
              <a:blipFill>
                <a:blip r:embed="rId9"/>
                <a:stretch>
                  <a:fillRect t="-21429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63">
                <a:extLst>
                  <a:ext uri="{FF2B5EF4-FFF2-40B4-BE49-F238E27FC236}">
                    <a16:creationId xmlns:a16="http://schemas.microsoft.com/office/drawing/2014/main" id="{0BC54A4E-FCBC-7946-BC47-E4206099EE17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503712" y="3752844"/>
                <a:ext cx="2520280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defRPr/>
                </a:pPr>
                <a:r>
                  <a:rPr lang="en-US" sz="2000" dirty="0">
                    <a:solidFill>
                      <a:prstClr val="black"/>
                    </a:solidFill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lang="en-US" altLang="en-US" sz="2000" dirty="0">
                  <a:solidFill>
                    <a:prstClr val="black"/>
                  </a:solidFill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2" name="Rectangle 63">
                <a:extLst>
                  <a:ext uri="{FF2B5EF4-FFF2-40B4-BE49-F238E27FC236}">
                    <a16:creationId xmlns:a16="http://schemas.microsoft.com/office/drawing/2014/main" id="{0BC54A4E-FCBC-7946-BC47-E4206099E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712" y="3752844"/>
                <a:ext cx="2520280" cy="378039"/>
              </a:xfrm>
              <a:prstGeom prst="rect">
                <a:avLst/>
              </a:prstGeom>
              <a:blipFill>
                <a:blip r:embed="rId10"/>
                <a:stretch>
                  <a:fillRect t="-9677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AE1DE581-8087-6F4C-B958-1D8BEA33021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503712" y="4243106"/>
                <a:ext cx="2520280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/>
                <a:r>
                  <a:rPr lang="en-US" sz="2000" dirty="0">
                    <a:solidFill>
                      <a:prstClr val="black"/>
                    </a:solidFill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lang="en-US" altLang="en-US" sz="2000" dirty="0">
                  <a:solidFill>
                    <a:prstClr val="black"/>
                  </a:solidFill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AE1DE581-8087-6F4C-B958-1D8BEA330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712" y="4243106"/>
                <a:ext cx="2520280" cy="378039"/>
              </a:xfrm>
              <a:prstGeom prst="rect">
                <a:avLst/>
              </a:prstGeom>
              <a:blipFill>
                <a:blip r:embed="rId11"/>
                <a:stretch>
                  <a:fillRect t="-13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63">
                <a:extLst>
                  <a:ext uri="{FF2B5EF4-FFF2-40B4-BE49-F238E27FC236}">
                    <a16:creationId xmlns:a16="http://schemas.microsoft.com/office/drawing/2014/main" id="{AC5003FE-E241-2B44-8A3E-D1C7918F4B7D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503712" y="4742956"/>
                <a:ext cx="2520280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/>
                <a:r>
                  <a:rPr lang="en-US" sz="2000" dirty="0">
                    <a:solidFill>
                      <a:prstClr val="black"/>
                    </a:solidFill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lang="en-US" altLang="en-US" sz="2000" dirty="0">
                  <a:solidFill>
                    <a:prstClr val="black"/>
                  </a:solidFill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4" name="Rectangle 63">
                <a:extLst>
                  <a:ext uri="{FF2B5EF4-FFF2-40B4-BE49-F238E27FC236}">
                    <a16:creationId xmlns:a16="http://schemas.microsoft.com/office/drawing/2014/main" id="{AC5003FE-E241-2B44-8A3E-D1C7918F4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712" y="4742956"/>
                <a:ext cx="2520280" cy="378039"/>
              </a:xfrm>
              <a:prstGeom prst="rect">
                <a:avLst/>
              </a:prstGeom>
              <a:blipFill>
                <a:blip r:embed="rId12"/>
                <a:stretch>
                  <a:fillRect t="-9677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63">
                <a:extLst>
                  <a:ext uri="{FF2B5EF4-FFF2-40B4-BE49-F238E27FC236}">
                    <a16:creationId xmlns:a16="http://schemas.microsoft.com/office/drawing/2014/main" id="{9342DFBE-33A6-F54B-BBA9-BE7192192CFC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431704" y="5242806"/>
                <a:ext cx="2664296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defRPr/>
                </a:pPr>
                <a:r>
                  <a:rPr lang="en-US" sz="2000" dirty="0">
                    <a:solidFill>
                      <a:prstClr val="black"/>
                    </a:solidFill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0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lang="en-US" altLang="en-US" sz="2000" dirty="0">
                  <a:solidFill>
                    <a:prstClr val="black"/>
                  </a:solidFill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5" name="Rectangle 63">
                <a:extLst>
                  <a:ext uri="{FF2B5EF4-FFF2-40B4-BE49-F238E27FC236}">
                    <a16:creationId xmlns:a16="http://schemas.microsoft.com/office/drawing/2014/main" id="{9342DFBE-33A6-F54B-BBA9-BE7192192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704" y="5242806"/>
                <a:ext cx="2664296" cy="378039"/>
              </a:xfrm>
              <a:prstGeom prst="rect">
                <a:avLst/>
              </a:prstGeom>
              <a:blipFill>
                <a:blip r:embed="rId13"/>
                <a:stretch>
                  <a:fillRect t="-9677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63">
                <a:extLst>
                  <a:ext uri="{FF2B5EF4-FFF2-40B4-BE49-F238E27FC236}">
                    <a16:creationId xmlns:a16="http://schemas.microsoft.com/office/drawing/2014/main" id="{A5F2DBE1-F4B1-5748-B3C9-248780C47BC6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19536" y="6242506"/>
                <a:ext cx="5688632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defRPr/>
                </a:pPr>
                <a:r>
                  <a:rPr lang="en-US" sz="2000" dirty="0">
                    <a:solidFill>
                      <a:prstClr val="black"/>
                    </a:solidFill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en-US" sz="2000" dirty="0">
                  <a:solidFill>
                    <a:prstClr val="black"/>
                  </a:solidFill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6" name="Rectangle 63">
                <a:extLst>
                  <a:ext uri="{FF2B5EF4-FFF2-40B4-BE49-F238E27FC236}">
                    <a16:creationId xmlns:a16="http://schemas.microsoft.com/office/drawing/2014/main" id="{A5F2DBE1-F4B1-5748-B3C9-248780C47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536" y="6242506"/>
                <a:ext cx="5688632" cy="378039"/>
              </a:xfrm>
              <a:prstGeom prst="rect">
                <a:avLst/>
              </a:prstGeom>
              <a:blipFill>
                <a:blip r:embed="rId14"/>
                <a:stretch>
                  <a:fillRect t="-9677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63">
                <a:extLst>
                  <a:ext uri="{FF2B5EF4-FFF2-40B4-BE49-F238E27FC236}">
                    <a16:creationId xmlns:a16="http://schemas.microsoft.com/office/drawing/2014/main" id="{198010DE-D7EA-CA4F-A538-964D8FAECDFB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503712" y="2573712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en-US" sz="2000" dirty="0">
                  <a:solidFill>
                    <a:prstClr val="black"/>
                  </a:solidFill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7" name="Rectangle 63">
                <a:extLst>
                  <a:ext uri="{FF2B5EF4-FFF2-40B4-BE49-F238E27FC236}">
                    <a16:creationId xmlns:a16="http://schemas.microsoft.com/office/drawing/2014/main" id="{198010DE-D7EA-CA4F-A538-964D8FAEC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712" y="2573712"/>
                <a:ext cx="1656184" cy="378039"/>
              </a:xfrm>
              <a:prstGeom prst="rect">
                <a:avLst/>
              </a:prstGeom>
              <a:blipFill>
                <a:blip r:embed="rId15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63">
                <a:extLst>
                  <a:ext uri="{FF2B5EF4-FFF2-40B4-BE49-F238E27FC236}">
                    <a16:creationId xmlns:a16="http://schemas.microsoft.com/office/drawing/2014/main" id="{51977387-48A0-B34F-ACEF-0221A34CF103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871864" y="2569800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en-US" sz="2000" dirty="0">
                  <a:solidFill>
                    <a:prstClr val="black"/>
                  </a:solidFill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8" name="Rectangle 63">
                <a:extLst>
                  <a:ext uri="{FF2B5EF4-FFF2-40B4-BE49-F238E27FC236}">
                    <a16:creationId xmlns:a16="http://schemas.microsoft.com/office/drawing/2014/main" id="{51977387-48A0-B34F-ACEF-0221A34CF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864" y="2569800"/>
                <a:ext cx="1656184" cy="378039"/>
              </a:xfrm>
              <a:prstGeom prst="rect">
                <a:avLst/>
              </a:prstGeom>
              <a:blipFill>
                <a:blip r:embed="rId1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7BFB15EE-ACAC-F741-A18F-B76E2BB842F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312024" y="2564905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en-US" sz="2000" dirty="0">
                  <a:solidFill>
                    <a:prstClr val="black"/>
                  </a:solidFill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7BFB15EE-ACAC-F741-A18F-B76E2BB84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4" y="2564905"/>
                <a:ext cx="1656184" cy="378039"/>
              </a:xfrm>
              <a:prstGeom prst="rect">
                <a:avLst/>
              </a:prstGeom>
              <a:blipFill>
                <a:blip r:embed="rId1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63">
                <a:extLst>
                  <a:ext uri="{FF2B5EF4-FFF2-40B4-BE49-F238E27FC236}">
                    <a16:creationId xmlns:a16="http://schemas.microsoft.com/office/drawing/2014/main" id="{BA6568AD-B573-174E-A461-DD10029F80EB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7680176" y="2564905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altLang="en-US" sz="2000" dirty="0">
                  <a:solidFill>
                    <a:prstClr val="black"/>
                  </a:solidFill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0" name="Rectangle 63">
                <a:extLst>
                  <a:ext uri="{FF2B5EF4-FFF2-40B4-BE49-F238E27FC236}">
                    <a16:creationId xmlns:a16="http://schemas.microsoft.com/office/drawing/2014/main" id="{BA6568AD-B573-174E-A461-DD10029F8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76" y="2564905"/>
                <a:ext cx="1656184" cy="378039"/>
              </a:xfrm>
              <a:prstGeom prst="rect">
                <a:avLst/>
              </a:prstGeom>
              <a:blipFill>
                <a:blip r:embed="rId1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63">
                <a:extLst>
                  <a:ext uri="{FF2B5EF4-FFF2-40B4-BE49-F238E27FC236}">
                    <a16:creationId xmlns:a16="http://schemas.microsoft.com/office/drawing/2014/main" id="{B4290CFE-5838-074D-A1DB-7A6E3B8BF56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8976320" y="2564905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en-US" sz="2000" dirty="0">
                  <a:solidFill>
                    <a:prstClr val="black"/>
                  </a:solidFill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1" name="Rectangle 63">
                <a:extLst>
                  <a:ext uri="{FF2B5EF4-FFF2-40B4-BE49-F238E27FC236}">
                    <a16:creationId xmlns:a16="http://schemas.microsoft.com/office/drawing/2014/main" id="{B4290CFE-5838-074D-A1DB-7A6E3B8BF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320" y="2564905"/>
                <a:ext cx="1656184" cy="37803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63">
            <a:extLst>
              <a:ext uri="{FF2B5EF4-FFF2-40B4-BE49-F238E27FC236}">
                <a16:creationId xmlns:a16="http://schemas.microsoft.com/office/drawing/2014/main" id="{8BD274FE-8E65-E546-893E-9BBD78D55ADB}"/>
              </a:ext>
            </a:extLst>
          </p:cNvPr>
          <p:cNvSpPr txBox="1">
            <a:spLocks noChangeArrowheads="1"/>
          </p:cNvSpPr>
          <p:nvPr/>
        </p:nvSpPr>
        <p:spPr>
          <a:xfrm>
            <a:off x="1545995" y="2723824"/>
            <a:ext cx="1656184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en-US" sz="2000" dirty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Dealer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63">
                <a:extLst>
                  <a:ext uri="{FF2B5EF4-FFF2-40B4-BE49-F238E27FC236}">
                    <a16:creationId xmlns:a16="http://schemas.microsoft.com/office/drawing/2014/main" id="{1AC7C92A-D110-E042-9C47-14DB83FFB95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8332729" y="1988847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altLang="en-US" sz="2000" dirty="0">
                  <a:solidFill>
                    <a:prstClr val="black"/>
                  </a:solidFill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8" name="Rectangle 63">
                <a:extLst>
                  <a:ext uri="{FF2B5EF4-FFF2-40B4-BE49-F238E27FC236}">
                    <a16:creationId xmlns:a16="http://schemas.microsoft.com/office/drawing/2014/main" id="{1AC7C92A-D110-E042-9C47-14DB83FFB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729" y="1988847"/>
                <a:ext cx="1656184" cy="37803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63">
                <a:extLst>
                  <a:ext uri="{FF2B5EF4-FFF2-40B4-BE49-F238E27FC236}">
                    <a16:creationId xmlns:a16="http://schemas.microsoft.com/office/drawing/2014/main" id="{380847DF-7E70-8848-A914-7E92632829ED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899756" y="5659687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altLang="en-US" sz="2000" dirty="0">
                  <a:solidFill>
                    <a:prstClr val="black"/>
                  </a:solidFill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6" name="Rectangle 63">
                <a:extLst>
                  <a:ext uri="{FF2B5EF4-FFF2-40B4-BE49-F238E27FC236}">
                    <a16:creationId xmlns:a16="http://schemas.microsoft.com/office/drawing/2014/main" id="{380847DF-7E70-8848-A914-7E9263282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756" y="5659687"/>
                <a:ext cx="1656184" cy="37803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2B5FD67-1924-1D4A-AC89-40AF49CC944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912" y="4131629"/>
            <a:ext cx="2137420" cy="160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11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1" name="Subtitle 1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775520" y="410564"/>
                <a:ext cx="8712968" cy="714181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4200" b="1" i="1">
                        <a:solidFill>
                          <a:srgbClr val="891637"/>
                        </a:solidFill>
                        <a:latin typeface="Cambria Math" panose="02040503050406030204" pitchFamily="18" charset="0"/>
                        <a:ea typeface="Cambria Math" pitchFamily="18" charset="0"/>
                        <a:cs typeface="Arial Unicode MS" pitchFamily="34" charset="-128"/>
                      </a:rPr>
                      <m:t>𝟐</m:t>
                    </m:r>
                  </m:oMath>
                </a14:m>
                <a:r>
                  <a:rPr lang="en-US" sz="4200" b="1" i="1" dirty="0">
                    <a:solidFill>
                      <a:srgbClr val="891637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-out-of-</a:t>
                </a:r>
                <a14:m>
                  <m:oMath xmlns:m="http://schemas.openxmlformats.org/officeDocument/2006/math">
                    <m:r>
                      <a:rPr lang="en-US" sz="4200" b="1" i="1">
                        <a:solidFill>
                          <a:srgbClr val="891637"/>
                        </a:solidFill>
                        <a:latin typeface="Cambria Math" panose="02040503050406030204" pitchFamily="18" charset="0"/>
                        <a:ea typeface="Cambria Math" pitchFamily="18" charset="0"/>
                        <a:cs typeface="Arial Unicode MS" pitchFamily="34" charset="-128"/>
                      </a:rPr>
                      <m:t>𝒏</m:t>
                    </m:r>
                  </m:oMath>
                </a14:m>
                <a:r>
                  <a:rPr lang="en-US" sz="4200" b="1" i="1" dirty="0">
                    <a:solidFill>
                      <a:srgbClr val="891637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 Secret Sharing?</a:t>
                </a:r>
              </a:p>
            </p:txBody>
          </p:sp>
        </mc:Choice>
        <mc:Fallback xmlns="">
          <p:sp>
            <p:nvSpPr>
              <p:cNvPr id="81" name="Sub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775520" y="410564"/>
                <a:ext cx="8712968" cy="714181"/>
              </a:xfrm>
              <a:blipFill>
                <a:blip r:embed="rId3"/>
                <a:stretch>
                  <a:fillRect t="-24561" b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D930326-C078-F94C-9003-A82ED594B5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5375920" y="1822225"/>
            <a:ext cx="648072" cy="6706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F6AB7A-B131-5245-8677-BEF044C79F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3863752" y="1785908"/>
            <a:ext cx="864096" cy="7069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41B638-54D1-AD44-84DA-6302BD0E59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075" y="1852460"/>
            <a:ext cx="492637" cy="641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411E7D-733E-504E-A82C-F4EEFB7801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383" y="708769"/>
            <a:ext cx="1447800" cy="189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C98029-B331-194F-940A-E10DB37DF6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582" y="1824486"/>
            <a:ext cx="524859" cy="6684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25E930-38B7-2348-96F2-F56A0D4522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862" y="1833052"/>
            <a:ext cx="499816" cy="6598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E0653F61-8695-624D-8566-29164579B6D0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487489" y="211410"/>
                <a:ext cx="1921713" cy="337271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defRPr/>
                </a:pPr>
                <a:r>
                  <a:rPr lang="en-US" sz="2000" dirty="0">
                    <a:solidFill>
                      <a:prstClr val="black"/>
                    </a:solidFill>
                    <a:latin typeface="American Typewriter" charset="0"/>
                    <a:ea typeface="American Typewriter" charset="0"/>
                    <a:cs typeface="American Typewriter" charset="0"/>
                  </a:rPr>
                  <a:t>secret b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 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∈</m:t>
                    </m:r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altLang="en-US" sz="2000" dirty="0">
                  <a:solidFill>
                    <a:prstClr val="black"/>
                  </a:solidFill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E0653F61-8695-624D-8566-29164579B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489" y="211410"/>
                <a:ext cx="1921713" cy="337271"/>
              </a:xfrm>
              <a:prstGeom prst="rect">
                <a:avLst/>
              </a:prstGeom>
              <a:blipFill>
                <a:blip r:embed="rId9"/>
                <a:stretch>
                  <a:fillRect t="-21429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63">
            <a:extLst>
              <a:ext uri="{FF2B5EF4-FFF2-40B4-BE49-F238E27FC236}">
                <a16:creationId xmlns:a16="http://schemas.microsoft.com/office/drawing/2014/main" id="{0BC54A4E-FCBC-7946-BC47-E4206099EE17}"/>
              </a:ext>
            </a:extLst>
          </p:cNvPr>
          <p:cNvSpPr txBox="1">
            <a:spLocks noChangeArrowheads="1"/>
          </p:cNvSpPr>
          <p:nvPr/>
        </p:nvSpPr>
        <p:spPr>
          <a:xfrm>
            <a:off x="2099556" y="3284985"/>
            <a:ext cx="2808313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400" dirty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Here is a solution.</a:t>
            </a:r>
            <a:endParaRPr lang="en-US" altLang="en-US" sz="2400" dirty="0">
              <a:solidFill>
                <a:prstClr val="black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AE1DE581-8087-6F4C-B958-1D8BEA33021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099555" y="3896762"/>
                <a:ext cx="7740861" cy="1509031"/>
              </a:xfrm>
              <a:prstGeom prst="rect">
                <a:avLst/>
              </a:prstGeom>
              <a:noFill/>
              <a:ln w="25400">
                <a:solidFill>
                  <a:srgbClr val="7D7773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 algn="l"/>
                <a:r>
                  <a:rPr lang="en-US" sz="2400" dirty="0">
                    <a:solidFill>
                      <a:prstClr val="black"/>
                    </a:solidFill>
                    <a:latin typeface="American Typewriter" charset="0"/>
                    <a:ea typeface="American Typewriter" charset="0"/>
                    <a:cs typeface="American Typewriter" charset="0"/>
                  </a:rPr>
                  <a:t>Repeat for every two-person subset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}: </m:t>
                    </m:r>
                  </m:oMath>
                </a14:m>
                <a:endParaRPr lang="en-US" sz="2400" dirty="0">
                  <a:solidFill>
                    <a:prstClr val="black"/>
                  </a:solidFill>
                  <a:latin typeface="American Typewriter" charset="0"/>
                  <a:ea typeface="American Typewriter" charset="0"/>
                  <a:cs typeface="American Typewriter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prstClr val="black"/>
                    </a:solidFill>
                    <a:latin typeface="American Typewriter" charset="0"/>
                    <a:ea typeface="American Typewriter" charset="0"/>
                    <a:cs typeface="American Typewriter" charset="0"/>
                  </a:rPr>
                  <a:t>G</a:t>
                </a:r>
                <a:r>
                  <a:rPr lang="en-US" sz="2400" dirty="0" err="1">
                    <a:solidFill>
                      <a:prstClr val="black"/>
                    </a:solidFill>
                    <a:latin typeface="American Typewriter" charset="0"/>
                    <a:ea typeface="American Typewriter" charset="0"/>
                    <a:cs typeface="American Typewriter" charset="0"/>
                  </a:rPr>
                  <a:t>enerate</a:t>
                </a:r>
                <a:r>
                  <a:rPr lang="en-US" sz="2400" dirty="0">
                    <a:solidFill>
                      <a:prstClr val="black"/>
                    </a:solidFill>
                    <a:latin typeface="American Typewriter" charset="0"/>
                    <a:ea typeface="American Typewriter" charset="0"/>
                    <a:cs typeface="American Typewriter" charset="0"/>
                  </a:rPr>
                  <a:t> a 2-out-of-2 secret sharing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American Typewriter" charset="0"/>
                    <a:ea typeface="American Typewriter" charset="0"/>
                    <a:cs typeface="American Typewriter" charset="0"/>
                  </a:rPr>
                  <a:t> of b. 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prstClr val="black"/>
                    </a:solidFill>
                    <a:latin typeface="American Typewriter" charset="0"/>
                    <a:ea typeface="American Typewriter" charset="0"/>
                    <a:cs typeface="American Typewriter" charset="0"/>
                  </a:rPr>
                  <a:t>Give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dirty="0">
                    <a:solidFill>
                      <a:prstClr val="black"/>
                    </a:solidFill>
                    <a:latin typeface="American Typewriter" charset="0"/>
                    <a:ea typeface="American Typewriter" charset="0"/>
                    <a:cs typeface="American Typewriter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dirty="0">
                    <a:solidFill>
                      <a:prstClr val="black"/>
                    </a:solidFill>
                    <a:latin typeface="American Typewriter" charset="0"/>
                    <a:ea typeface="American Typewriter" charset="0"/>
                    <a:cs typeface="American Typewriter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en-US" sz="2400" dirty="0">
                    <a:solidFill>
                      <a:prstClr val="black"/>
                    </a:solidFill>
                    <a:latin typeface="American Typewriter" charset="0"/>
                    <a:ea typeface="American Typewriter" charset="0"/>
                    <a:cs typeface="American Typewriter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en-US" sz="2400" dirty="0">
                  <a:solidFill>
                    <a:prstClr val="black"/>
                  </a:solidFill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AE1DE581-8087-6F4C-B958-1D8BEA330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555" y="3896762"/>
                <a:ext cx="7740861" cy="1509031"/>
              </a:xfrm>
              <a:prstGeom prst="rect">
                <a:avLst/>
              </a:prstGeom>
              <a:blipFill>
                <a:blip r:embed="rId10"/>
                <a:stretch>
                  <a:fillRect l="-1144"/>
                </a:stretch>
              </a:blipFill>
              <a:ln w="25400">
                <a:solidFill>
                  <a:srgbClr val="7D777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63">
                <a:extLst>
                  <a:ext uri="{FF2B5EF4-FFF2-40B4-BE49-F238E27FC236}">
                    <a16:creationId xmlns:a16="http://schemas.microsoft.com/office/drawing/2014/main" id="{198010DE-D7EA-CA4F-A538-964D8FAECDFB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503712" y="2573712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en-US" sz="2000" dirty="0">
                  <a:solidFill>
                    <a:prstClr val="black"/>
                  </a:solidFill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7" name="Rectangle 63">
                <a:extLst>
                  <a:ext uri="{FF2B5EF4-FFF2-40B4-BE49-F238E27FC236}">
                    <a16:creationId xmlns:a16="http://schemas.microsoft.com/office/drawing/2014/main" id="{198010DE-D7EA-CA4F-A538-964D8FAEC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712" y="2573712"/>
                <a:ext cx="1656184" cy="378039"/>
              </a:xfrm>
              <a:prstGeom prst="rect">
                <a:avLst/>
              </a:prstGeom>
              <a:blipFill>
                <a:blip r:embed="rId11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63">
                <a:extLst>
                  <a:ext uri="{FF2B5EF4-FFF2-40B4-BE49-F238E27FC236}">
                    <a16:creationId xmlns:a16="http://schemas.microsoft.com/office/drawing/2014/main" id="{51977387-48A0-B34F-ACEF-0221A34CF103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871864" y="2569800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en-US" sz="2000" dirty="0">
                  <a:solidFill>
                    <a:prstClr val="black"/>
                  </a:solidFill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8" name="Rectangle 63">
                <a:extLst>
                  <a:ext uri="{FF2B5EF4-FFF2-40B4-BE49-F238E27FC236}">
                    <a16:creationId xmlns:a16="http://schemas.microsoft.com/office/drawing/2014/main" id="{51977387-48A0-B34F-ACEF-0221A34CF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864" y="2569800"/>
                <a:ext cx="1656184" cy="378039"/>
              </a:xfrm>
              <a:prstGeom prst="rect">
                <a:avLst/>
              </a:prstGeom>
              <a:blipFill>
                <a:blip r:embed="rId12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7BFB15EE-ACAC-F741-A18F-B76E2BB842F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312024" y="2564905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en-US" sz="2000" dirty="0">
                  <a:solidFill>
                    <a:prstClr val="black"/>
                  </a:solidFill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7BFB15EE-ACAC-F741-A18F-B76E2BB84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4" y="2564905"/>
                <a:ext cx="1656184" cy="378039"/>
              </a:xfrm>
              <a:prstGeom prst="rect">
                <a:avLst/>
              </a:prstGeom>
              <a:blipFill>
                <a:blip r:embed="rId1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63">
                <a:extLst>
                  <a:ext uri="{FF2B5EF4-FFF2-40B4-BE49-F238E27FC236}">
                    <a16:creationId xmlns:a16="http://schemas.microsoft.com/office/drawing/2014/main" id="{BA6568AD-B573-174E-A461-DD10029F80EB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7680176" y="2564905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altLang="en-US" sz="2000" dirty="0">
                  <a:solidFill>
                    <a:prstClr val="black"/>
                  </a:solidFill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0" name="Rectangle 63">
                <a:extLst>
                  <a:ext uri="{FF2B5EF4-FFF2-40B4-BE49-F238E27FC236}">
                    <a16:creationId xmlns:a16="http://schemas.microsoft.com/office/drawing/2014/main" id="{BA6568AD-B573-174E-A461-DD10029F8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76" y="2564905"/>
                <a:ext cx="1656184" cy="378039"/>
              </a:xfrm>
              <a:prstGeom prst="rect">
                <a:avLst/>
              </a:prstGeom>
              <a:blipFill>
                <a:blip r:embed="rId1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63">
                <a:extLst>
                  <a:ext uri="{FF2B5EF4-FFF2-40B4-BE49-F238E27FC236}">
                    <a16:creationId xmlns:a16="http://schemas.microsoft.com/office/drawing/2014/main" id="{B4290CFE-5838-074D-A1DB-7A6E3B8BF56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8976320" y="2564905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en-US" sz="2000" dirty="0">
                  <a:solidFill>
                    <a:prstClr val="black"/>
                  </a:solidFill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1" name="Rectangle 63">
                <a:extLst>
                  <a:ext uri="{FF2B5EF4-FFF2-40B4-BE49-F238E27FC236}">
                    <a16:creationId xmlns:a16="http://schemas.microsoft.com/office/drawing/2014/main" id="{B4290CFE-5838-074D-A1DB-7A6E3B8BF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320" y="2564905"/>
                <a:ext cx="1656184" cy="37803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63">
            <a:extLst>
              <a:ext uri="{FF2B5EF4-FFF2-40B4-BE49-F238E27FC236}">
                <a16:creationId xmlns:a16="http://schemas.microsoft.com/office/drawing/2014/main" id="{8BD274FE-8E65-E546-893E-9BBD78D55ADB}"/>
              </a:ext>
            </a:extLst>
          </p:cNvPr>
          <p:cNvSpPr txBox="1">
            <a:spLocks noChangeArrowheads="1"/>
          </p:cNvSpPr>
          <p:nvPr/>
        </p:nvSpPr>
        <p:spPr>
          <a:xfrm>
            <a:off x="1545995" y="2723824"/>
            <a:ext cx="1656184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en-US" sz="2000" dirty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Dealer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63">
                <a:extLst>
                  <a:ext uri="{FF2B5EF4-FFF2-40B4-BE49-F238E27FC236}">
                    <a16:creationId xmlns:a16="http://schemas.microsoft.com/office/drawing/2014/main" id="{1AC7C92A-D110-E042-9C47-14DB83FFB95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8332729" y="1988847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altLang="en-US" sz="2000" dirty="0">
                  <a:solidFill>
                    <a:prstClr val="black"/>
                  </a:solidFill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8" name="Rectangle 63">
                <a:extLst>
                  <a:ext uri="{FF2B5EF4-FFF2-40B4-BE49-F238E27FC236}">
                    <a16:creationId xmlns:a16="http://schemas.microsoft.com/office/drawing/2014/main" id="{1AC7C92A-D110-E042-9C47-14DB83FFB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729" y="1988847"/>
                <a:ext cx="1656184" cy="37803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63">
            <a:extLst>
              <a:ext uri="{FF2B5EF4-FFF2-40B4-BE49-F238E27FC236}">
                <a16:creationId xmlns:a16="http://schemas.microsoft.com/office/drawing/2014/main" id="{0859813C-2A7C-7143-B5BA-895ECE6BE785}"/>
              </a:ext>
            </a:extLst>
          </p:cNvPr>
          <p:cNvSpPr txBox="1">
            <a:spLocks noChangeArrowheads="1"/>
          </p:cNvSpPr>
          <p:nvPr/>
        </p:nvSpPr>
        <p:spPr>
          <a:xfrm>
            <a:off x="2063552" y="5597239"/>
            <a:ext cx="6480721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en-US" sz="2400" dirty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What is the size of shares each party gets?</a:t>
            </a:r>
          </a:p>
        </p:txBody>
      </p:sp>
      <p:sp>
        <p:nvSpPr>
          <p:cNvPr id="34" name="Rectangle 63">
            <a:extLst>
              <a:ext uri="{FF2B5EF4-FFF2-40B4-BE49-F238E27FC236}">
                <a16:creationId xmlns:a16="http://schemas.microsoft.com/office/drawing/2014/main" id="{65A42E1C-A38E-704E-8795-C6EDD955BE04}"/>
              </a:ext>
            </a:extLst>
          </p:cNvPr>
          <p:cNvSpPr txBox="1">
            <a:spLocks noChangeArrowheads="1"/>
          </p:cNvSpPr>
          <p:nvPr/>
        </p:nvSpPr>
        <p:spPr>
          <a:xfrm>
            <a:off x="2063553" y="6165305"/>
            <a:ext cx="6480721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en-US" sz="2400" dirty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How does this scale to t-out-of-n?</a:t>
            </a:r>
          </a:p>
        </p:txBody>
      </p:sp>
    </p:spTree>
    <p:extLst>
      <p:ext uri="{BB962C8B-B14F-4D97-AF65-F5344CB8AC3E}">
        <p14:creationId xmlns:p14="http://schemas.microsoft.com/office/powerpoint/2010/main" val="165703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32" grpId="0"/>
      <p:bldP spid="3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25340</TotalTime>
  <Words>2183</Words>
  <Application>Microsoft Macintosh PowerPoint</Application>
  <PresentationFormat>Widescreen</PresentationFormat>
  <Paragraphs>372</Paragraphs>
  <Slides>34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Myriad Pro</vt:lpstr>
      <vt:lpstr>American Typewriter</vt:lpstr>
      <vt:lpstr>Aptos</vt:lpstr>
      <vt:lpstr>Aptos Display</vt:lpstr>
      <vt:lpstr>Arial</vt:lpstr>
      <vt:lpstr>Calibri</vt:lpstr>
      <vt:lpstr>Calibri Light</vt:lpstr>
      <vt:lpstr>Cambria Math</vt:lpstr>
      <vt:lpstr>Courier New</vt:lpstr>
      <vt:lpstr>Segoe UI</vt:lpstr>
      <vt:lpstr>Wingdings</vt:lpstr>
      <vt:lpstr>Office Theme</vt:lpstr>
      <vt:lpstr>Purdue CS555: Cryptography Lecture 18   Introduction to Modern Cryptography 13.3 Lecture Notes on Cryptography 12.3</vt:lpstr>
      <vt:lpstr>Secure Multi-party Computation</vt:lpstr>
      <vt:lpstr>Secure Multi-party Computation</vt:lpstr>
      <vt:lpstr>AN EXAMPLE</vt:lpstr>
      <vt:lpstr>IT-Secure MPC with Honest Majority</vt:lpstr>
      <vt:lpstr>PowerPoint Presentation</vt:lpstr>
      <vt:lpstr>PowerPoint Presentation</vt:lpstr>
      <vt:lpstr>PowerPoint Presentation</vt:lpstr>
      <vt:lpstr>PowerPoint Presentation</vt:lpstr>
      <vt:lpstr>Shamir’s t-out-of-n Secret Sharing</vt:lpstr>
      <vt:lpstr>Shamir’s 2-out-of-n Secret Sharing</vt:lpstr>
      <vt:lpstr>Shamir’s 2-out-of-n Secret Sharing</vt:lpstr>
      <vt:lpstr>Shamir’s 2-out-of-n Secret Sharing</vt:lpstr>
      <vt:lpstr>Shamir’s t-out-of-n Secret Sharing</vt:lpstr>
      <vt:lpstr>Shamir’s t-out-of-n Secret Sharing</vt:lpstr>
      <vt:lpstr>Shamir’s t-out-of-n Secret Sharing</vt:lpstr>
      <vt:lpstr>Shamir’s t-out-of-n Secret Sharing</vt:lpstr>
      <vt:lpstr>Shamir’s t-out-of-n Secret Sharing</vt:lpstr>
      <vt:lpstr>Shamir’s t-out-of-n Secret Sharing</vt:lpstr>
      <vt:lpstr>Secure Multiparty Computation</vt:lpstr>
      <vt:lpstr>Secure Multiparty Computation</vt:lpstr>
      <vt:lpstr>Secure Multiparty Computation</vt:lpstr>
      <vt:lpstr>Multiplication</vt:lpstr>
      <vt:lpstr>Degree Reduction Protocol</vt:lpstr>
      <vt:lpstr>Degree Reduction Protocol</vt:lpstr>
      <vt:lpstr>This is the moral equivalent of bootstrapping in FHE!</vt:lpstr>
      <vt:lpstr>Secure Multiparty Computation</vt:lpstr>
      <vt:lpstr>Security Intuition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Purdue CS555: Cryptography Lecture 3 </dc:title>
  <dc:creator>Hanshen Xiao</dc:creator>
  <cp:lastModifiedBy>Hanshen Xiao</cp:lastModifiedBy>
  <cp:revision>29</cp:revision>
  <dcterms:created xsi:type="dcterms:W3CDTF">2025-08-25T19:13:43Z</dcterms:created>
  <dcterms:modified xsi:type="dcterms:W3CDTF">2025-10-30T23:07:51Z</dcterms:modified>
</cp:coreProperties>
</file>